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0" r:id="rId2"/>
    <p:sldId id="280" r:id="rId3"/>
    <p:sldId id="257" r:id="rId4"/>
    <p:sldId id="258" r:id="rId5"/>
    <p:sldId id="271" r:id="rId6"/>
    <p:sldId id="261" r:id="rId7"/>
    <p:sldId id="259" r:id="rId8"/>
    <p:sldId id="260" r:id="rId9"/>
    <p:sldId id="272" r:id="rId10"/>
    <p:sldId id="262" r:id="rId11"/>
    <p:sldId id="263" r:id="rId12"/>
    <p:sldId id="264" r:id="rId13"/>
    <p:sldId id="274" r:id="rId14"/>
    <p:sldId id="265" r:id="rId15"/>
    <p:sldId id="273" r:id="rId16"/>
    <p:sldId id="266" r:id="rId17"/>
    <p:sldId id="275" r:id="rId18"/>
    <p:sldId id="268" r:id="rId19"/>
    <p:sldId id="276" r:id="rId20"/>
    <p:sldId id="269" r:id="rId21"/>
    <p:sldId id="267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9900"/>
    <a:srgbClr val="99FF99"/>
    <a:srgbClr val="FF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5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8FA1-0AC0-4361-9B51-5E554CCE2AB7}" type="datetimeFigureOut">
              <a:rPr lang="pt-BR" smtClean="0"/>
              <a:pPr/>
              <a:t>04/07/2012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2468-E73F-4271-91CC-47D947CC65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90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2468-E73F-4271-91CC-47D947CC65C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8B2-00C7-462E-AAD0-B44BB817EBDF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80CC-D48A-47D2-9E36-1F8E2B2597C5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7358-CB6D-49E2-A47A-55BE1DFA43BA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41E-D415-47B5-8645-BF74D8AA000A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72F4-D5CD-48B2-9665-E45B14796D00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A7C3-C63B-4FEB-BB80-DBA7214BC298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D504-FBD2-46A1-B635-DB073DA21F68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C6E-9EB4-4A23-B549-15D0EE0D0D61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5FEC-78C9-40EA-8F61-7E0F1033CCF9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90FD-5256-4404-95FC-97253ACEBC28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E252-E97B-4BC4-8E08-32AD789FDDC5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85EF4-A11C-4033-BE9F-A3F08E9BF0C3}" type="datetime1">
              <a:rPr lang="pt-BR" smtClean="0"/>
              <a:pPr/>
              <a:t>04/07/2012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5A13F8-CD7F-41A7-B05B-ABFB2EB308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8.mp3"/><Relationship Id="rId13" Type="http://schemas.openxmlformats.org/officeDocument/2006/relationships/image" Target="../media/image45.png"/><Relationship Id="rId3" Type="http://schemas.microsoft.com/office/2007/relationships/media" Target="../media/media76.mp3"/><Relationship Id="rId7" Type="http://schemas.microsoft.com/office/2007/relationships/media" Target="../media/media78.mp3"/><Relationship Id="rId12" Type="http://schemas.openxmlformats.org/officeDocument/2006/relationships/image" Target="../media/image55.jpeg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6" Type="http://schemas.openxmlformats.org/officeDocument/2006/relationships/audio" Target="../media/media77.mp3"/><Relationship Id="rId11" Type="http://schemas.openxmlformats.org/officeDocument/2006/relationships/image" Target="../media/image54.jpeg"/><Relationship Id="rId5" Type="http://schemas.microsoft.com/office/2007/relationships/media" Target="../media/media77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76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2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7.png"/><Relationship Id="rId3" Type="http://schemas.microsoft.com/office/2007/relationships/media" Target="../media/media80.mp3"/><Relationship Id="rId7" Type="http://schemas.microsoft.com/office/2007/relationships/media" Target="../media/media82.mp3"/><Relationship Id="rId12" Type="http://schemas.openxmlformats.org/officeDocument/2006/relationships/audio" Target="../media/media84.mp3"/><Relationship Id="rId17" Type="http://schemas.openxmlformats.org/officeDocument/2006/relationships/image" Target="../media/image57.png"/><Relationship Id="rId2" Type="http://schemas.openxmlformats.org/officeDocument/2006/relationships/audio" Target="../media/media79.mp3"/><Relationship Id="rId16" Type="http://schemas.openxmlformats.org/officeDocument/2006/relationships/image" Target="../media/image28.png"/><Relationship Id="rId1" Type="http://schemas.microsoft.com/office/2007/relationships/media" Target="../media/media79.mp3"/><Relationship Id="rId6" Type="http://schemas.openxmlformats.org/officeDocument/2006/relationships/audio" Target="../media/media81.mp3"/><Relationship Id="rId11" Type="http://schemas.microsoft.com/office/2007/relationships/media" Target="../media/media84.mp3"/><Relationship Id="rId5" Type="http://schemas.microsoft.com/office/2007/relationships/media" Target="../media/media81.mp3"/><Relationship Id="rId15" Type="http://schemas.openxmlformats.org/officeDocument/2006/relationships/image" Target="../media/image45.png"/><Relationship Id="rId10" Type="http://schemas.openxmlformats.org/officeDocument/2006/relationships/audio" Target="../media/media83.mp3"/><Relationship Id="rId4" Type="http://schemas.openxmlformats.org/officeDocument/2006/relationships/audio" Target="../media/media80.mp3"/><Relationship Id="rId9" Type="http://schemas.microsoft.com/office/2007/relationships/media" Target="../media/media83.mp3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86.mp3"/><Relationship Id="rId7" Type="http://schemas.openxmlformats.org/officeDocument/2006/relationships/image" Target="../media/image28.png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6" Type="http://schemas.openxmlformats.org/officeDocument/2006/relationships/image" Target="../media/image5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6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media" Target="../media/media88.mp3"/><Relationship Id="rId7" Type="http://schemas.openxmlformats.org/officeDocument/2006/relationships/image" Target="../media/image28.png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8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microsoft.com/office/2007/relationships/media" Target="../media/media9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9.mp3"/><Relationship Id="rId1" Type="http://schemas.microsoft.com/office/2007/relationships/media" Target="../media/media89.mp3"/><Relationship Id="rId6" Type="http://schemas.openxmlformats.org/officeDocument/2006/relationships/audio" Target="../media/media91.mp3"/><Relationship Id="rId5" Type="http://schemas.microsoft.com/office/2007/relationships/media" Target="../media/media91.mp3"/><Relationship Id="rId10" Type="http://schemas.openxmlformats.org/officeDocument/2006/relationships/image" Target="../media/image57.png"/><Relationship Id="rId4" Type="http://schemas.openxmlformats.org/officeDocument/2006/relationships/audio" Target="../media/media90.mp3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../media/media92.mp3"/><Relationship Id="rId7" Type="http://schemas.openxmlformats.org/officeDocument/2006/relationships/image" Target="../media/image45.png"/><Relationship Id="rId2" Type="http://schemas.openxmlformats.org/officeDocument/2006/relationships/audio" Target="../media/media88.mp3"/><Relationship Id="rId1" Type="http://schemas.microsoft.com/office/2007/relationships/media" Target="../media/media88.mp3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2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microsoft.com/office/2007/relationships/media" Target="../media/media9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3.mp3"/><Relationship Id="rId1" Type="http://schemas.microsoft.com/office/2007/relationships/media" Target="../media/media93.mp3"/><Relationship Id="rId6" Type="http://schemas.openxmlformats.org/officeDocument/2006/relationships/audio" Target="../media/media95.mp3"/><Relationship Id="rId5" Type="http://schemas.microsoft.com/office/2007/relationships/media" Target="../media/media95.mp3"/><Relationship Id="rId4" Type="http://schemas.openxmlformats.org/officeDocument/2006/relationships/audio" Target="../media/media94.mp3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media" Target="../media/media88.mp3"/><Relationship Id="rId7" Type="http://schemas.openxmlformats.org/officeDocument/2006/relationships/image" Target="../media/image28.png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8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microsoft.com/office/2007/relationships/media" Target="../media/media9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6.mp3"/><Relationship Id="rId1" Type="http://schemas.microsoft.com/office/2007/relationships/media" Target="../media/media96.mp3"/><Relationship Id="rId6" Type="http://schemas.openxmlformats.org/officeDocument/2006/relationships/audio" Target="../media/media98.mp3"/><Relationship Id="rId5" Type="http://schemas.microsoft.com/office/2007/relationships/media" Target="../media/media98.mp3"/><Relationship Id="rId10" Type="http://schemas.openxmlformats.org/officeDocument/2006/relationships/image" Target="../media/image57.png"/><Relationship Id="rId4" Type="http://schemas.openxmlformats.org/officeDocument/2006/relationships/audio" Target="../media/media97.mp3"/><Relationship Id="rId9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../media/media100.mp3"/><Relationship Id="rId7" Type="http://schemas.openxmlformats.org/officeDocument/2006/relationships/image" Target="../media/image68.jpeg"/><Relationship Id="rId2" Type="http://schemas.openxmlformats.org/officeDocument/2006/relationships/audio" Target="../media/media99.mp3"/><Relationship Id="rId1" Type="http://schemas.microsoft.com/office/2007/relationships/media" Target="../media/media99.mp3"/><Relationship Id="rId6" Type="http://schemas.openxmlformats.org/officeDocument/2006/relationships/image" Target="../media/image6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0.mp3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4.mp3"/><Relationship Id="rId21" Type="http://schemas.microsoft.com/office/2007/relationships/media" Target="../media/media12.mp3"/><Relationship Id="rId42" Type="http://schemas.openxmlformats.org/officeDocument/2006/relationships/audio" Target="../media/media22.mp3"/><Relationship Id="rId47" Type="http://schemas.microsoft.com/office/2007/relationships/media" Target="../media/media25.mp3"/><Relationship Id="rId63" Type="http://schemas.openxmlformats.org/officeDocument/2006/relationships/image" Target="../media/image13.png"/><Relationship Id="rId68" Type="http://schemas.openxmlformats.org/officeDocument/2006/relationships/image" Target="../media/image18.png"/><Relationship Id="rId84" Type="http://schemas.openxmlformats.org/officeDocument/2006/relationships/image" Target="../media/image34.png"/><Relationship Id="rId16" Type="http://schemas.openxmlformats.org/officeDocument/2006/relationships/audio" Target="../media/media9.mp3"/><Relationship Id="rId11" Type="http://schemas.microsoft.com/office/2007/relationships/media" Target="../media/media7.mp3"/><Relationship Id="rId32" Type="http://schemas.openxmlformats.org/officeDocument/2006/relationships/audio" Target="../media/media17.mp3"/><Relationship Id="rId37" Type="http://schemas.microsoft.com/office/2007/relationships/media" Target="../media/media20.mp3"/><Relationship Id="rId53" Type="http://schemas.microsoft.com/office/2007/relationships/media" Target="../media/media28.mp3"/><Relationship Id="rId58" Type="http://schemas.openxmlformats.org/officeDocument/2006/relationships/image" Target="../media/image8.jpeg"/><Relationship Id="rId74" Type="http://schemas.openxmlformats.org/officeDocument/2006/relationships/image" Target="../media/image24.png"/><Relationship Id="rId79" Type="http://schemas.openxmlformats.org/officeDocument/2006/relationships/image" Target="../media/image29.png"/><Relationship Id="rId5" Type="http://schemas.microsoft.com/office/2007/relationships/media" Target="../media/media4.mp3"/><Relationship Id="rId19" Type="http://schemas.microsoft.com/office/2007/relationships/media" Target="../media/media11.mp3"/><Relationship Id="rId14" Type="http://schemas.openxmlformats.org/officeDocument/2006/relationships/audio" Target="../media/media8.mp3"/><Relationship Id="rId22" Type="http://schemas.openxmlformats.org/officeDocument/2006/relationships/audio" Target="../media/media12.mp3"/><Relationship Id="rId27" Type="http://schemas.microsoft.com/office/2007/relationships/media" Target="../media/media15.mp3"/><Relationship Id="rId30" Type="http://schemas.openxmlformats.org/officeDocument/2006/relationships/audio" Target="../media/media16.mp3"/><Relationship Id="rId35" Type="http://schemas.microsoft.com/office/2007/relationships/media" Target="../media/media19.mp3"/><Relationship Id="rId43" Type="http://schemas.microsoft.com/office/2007/relationships/media" Target="../media/media23.mp3"/><Relationship Id="rId48" Type="http://schemas.openxmlformats.org/officeDocument/2006/relationships/audio" Target="../media/media25.mp3"/><Relationship Id="rId56" Type="http://schemas.openxmlformats.org/officeDocument/2006/relationships/image" Target="../media/image6.jpeg"/><Relationship Id="rId64" Type="http://schemas.openxmlformats.org/officeDocument/2006/relationships/image" Target="../media/image14.png"/><Relationship Id="rId69" Type="http://schemas.openxmlformats.org/officeDocument/2006/relationships/image" Target="../media/image19.png"/><Relationship Id="rId77" Type="http://schemas.openxmlformats.org/officeDocument/2006/relationships/image" Target="../media/image27.png"/><Relationship Id="rId8" Type="http://schemas.openxmlformats.org/officeDocument/2006/relationships/audio" Target="../media/media5.mp3"/><Relationship Id="rId51" Type="http://schemas.microsoft.com/office/2007/relationships/media" Target="../media/media27.mp3"/><Relationship Id="rId72" Type="http://schemas.openxmlformats.org/officeDocument/2006/relationships/image" Target="../media/image22.png"/><Relationship Id="rId80" Type="http://schemas.openxmlformats.org/officeDocument/2006/relationships/image" Target="../media/image30.png"/><Relationship Id="rId85" Type="http://schemas.openxmlformats.org/officeDocument/2006/relationships/image" Target="../media/image35.png"/><Relationship Id="rId3" Type="http://schemas.microsoft.com/office/2007/relationships/media" Target="../media/media3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microsoft.com/office/2007/relationships/media" Target="../media/media14.mp3"/><Relationship Id="rId33" Type="http://schemas.microsoft.com/office/2007/relationships/media" Target="../media/media18.mp3"/><Relationship Id="rId38" Type="http://schemas.openxmlformats.org/officeDocument/2006/relationships/audio" Target="../media/media20.mp3"/><Relationship Id="rId46" Type="http://schemas.openxmlformats.org/officeDocument/2006/relationships/audio" Target="../media/media24.mp3"/><Relationship Id="rId59" Type="http://schemas.openxmlformats.org/officeDocument/2006/relationships/image" Target="../media/image9.gif"/><Relationship Id="rId67" Type="http://schemas.openxmlformats.org/officeDocument/2006/relationships/image" Target="../media/image17.png"/><Relationship Id="rId20" Type="http://schemas.openxmlformats.org/officeDocument/2006/relationships/audio" Target="../media/media11.mp3"/><Relationship Id="rId41" Type="http://schemas.microsoft.com/office/2007/relationships/media" Target="../media/media22.mp3"/><Relationship Id="rId54" Type="http://schemas.openxmlformats.org/officeDocument/2006/relationships/audio" Target="../media/media28.mp3"/><Relationship Id="rId62" Type="http://schemas.openxmlformats.org/officeDocument/2006/relationships/image" Target="../media/image12.png"/><Relationship Id="rId70" Type="http://schemas.openxmlformats.org/officeDocument/2006/relationships/image" Target="../media/image20.png"/><Relationship Id="rId75" Type="http://schemas.openxmlformats.org/officeDocument/2006/relationships/image" Target="../media/image25.png"/><Relationship Id="rId83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5" Type="http://schemas.microsoft.com/office/2007/relationships/media" Target="../media/media9.mp3"/><Relationship Id="rId23" Type="http://schemas.microsoft.com/office/2007/relationships/media" Target="../media/media13.mp3"/><Relationship Id="rId28" Type="http://schemas.openxmlformats.org/officeDocument/2006/relationships/audio" Target="../media/media15.mp3"/><Relationship Id="rId36" Type="http://schemas.openxmlformats.org/officeDocument/2006/relationships/audio" Target="../media/media19.mp3"/><Relationship Id="rId49" Type="http://schemas.microsoft.com/office/2007/relationships/media" Target="../media/media26.mp3"/><Relationship Id="rId57" Type="http://schemas.openxmlformats.org/officeDocument/2006/relationships/image" Target="../media/image7.jpeg"/><Relationship Id="rId10" Type="http://schemas.openxmlformats.org/officeDocument/2006/relationships/audio" Target="../media/media6.mp3"/><Relationship Id="rId31" Type="http://schemas.microsoft.com/office/2007/relationships/media" Target="../media/media17.mp3"/><Relationship Id="rId44" Type="http://schemas.openxmlformats.org/officeDocument/2006/relationships/audio" Target="../media/media23.mp3"/><Relationship Id="rId52" Type="http://schemas.openxmlformats.org/officeDocument/2006/relationships/audio" Target="../media/media27.mp3"/><Relationship Id="rId60" Type="http://schemas.openxmlformats.org/officeDocument/2006/relationships/image" Target="../media/image10.png"/><Relationship Id="rId65" Type="http://schemas.openxmlformats.org/officeDocument/2006/relationships/image" Target="../media/image15.png"/><Relationship Id="rId73" Type="http://schemas.openxmlformats.org/officeDocument/2006/relationships/image" Target="../media/image23.png"/><Relationship Id="rId78" Type="http://schemas.openxmlformats.org/officeDocument/2006/relationships/image" Target="../media/image28.png"/><Relationship Id="rId81" Type="http://schemas.openxmlformats.org/officeDocument/2006/relationships/image" Target="../media/image31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39" Type="http://schemas.microsoft.com/office/2007/relationships/media" Target="../media/media21.mp3"/><Relationship Id="rId34" Type="http://schemas.openxmlformats.org/officeDocument/2006/relationships/audio" Target="../media/media18.mp3"/><Relationship Id="rId50" Type="http://schemas.openxmlformats.org/officeDocument/2006/relationships/audio" Target="../media/media26.mp3"/><Relationship Id="rId55" Type="http://schemas.openxmlformats.org/officeDocument/2006/relationships/slideLayout" Target="../slideLayouts/slideLayout1.xml"/><Relationship Id="rId76" Type="http://schemas.openxmlformats.org/officeDocument/2006/relationships/image" Target="../media/image26.png"/><Relationship Id="rId7" Type="http://schemas.microsoft.com/office/2007/relationships/media" Target="../media/media5.mp3"/><Relationship Id="rId71" Type="http://schemas.openxmlformats.org/officeDocument/2006/relationships/image" Target="../media/image21.png"/><Relationship Id="rId2" Type="http://schemas.openxmlformats.org/officeDocument/2006/relationships/audio" Target="../media/media2.mp3"/><Relationship Id="rId29" Type="http://schemas.microsoft.com/office/2007/relationships/media" Target="../media/media16.mp3"/><Relationship Id="rId24" Type="http://schemas.openxmlformats.org/officeDocument/2006/relationships/audio" Target="../media/media13.mp3"/><Relationship Id="rId40" Type="http://schemas.openxmlformats.org/officeDocument/2006/relationships/audio" Target="../media/media21.mp3"/><Relationship Id="rId45" Type="http://schemas.microsoft.com/office/2007/relationships/media" Target="../media/media24.mp3"/><Relationship Id="rId66" Type="http://schemas.openxmlformats.org/officeDocument/2006/relationships/image" Target="../media/image16.png"/><Relationship Id="rId61" Type="http://schemas.openxmlformats.org/officeDocument/2006/relationships/image" Target="../media/image11.png"/><Relationship Id="rId82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02.mp3"/><Relationship Id="rId7" Type="http://schemas.openxmlformats.org/officeDocument/2006/relationships/image" Target="../media/image57.png"/><Relationship Id="rId2" Type="http://schemas.openxmlformats.org/officeDocument/2006/relationships/audio" Target="../media/media101.mp3"/><Relationship Id="rId1" Type="http://schemas.microsoft.com/office/2007/relationships/media" Target="../media/media101.mp3"/><Relationship Id="rId6" Type="http://schemas.openxmlformats.org/officeDocument/2006/relationships/image" Target="../media/image6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2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6.mp3"/><Relationship Id="rId13" Type="http://schemas.openxmlformats.org/officeDocument/2006/relationships/image" Target="../media/image45.png"/><Relationship Id="rId3" Type="http://schemas.microsoft.com/office/2007/relationships/media" Target="../media/media104.mp3"/><Relationship Id="rId7" Type="http://schemas.microsoft.com/office/2007/relationships/media" Target="../media/media106.mp3"/><Relationship Id="rId12" Type="http://schemas.openxmlformats.org/officeDocument/2006/relationships/image" Target="../media/image70.png"/><Relationship Id="rId2" Type="http://schemas.openxmlformats.org/officeDocument/2006/relationships/audio" Target="../media/media103.mp3"/><Relationship Id="rId1" Type="http://schemas.microsoft.com/office/2007/relationships/media" Target="../media/media103.mp3"/><Relationship Id="rId6" Type="http://schemas.openxmlformats.org/officeDocument/2006/relationships/audio" Target="../media/media105.mp3"/><Relationship Id="rId11" Type="http://schemas.openxmlformats.org/officeDocument/2006/relationships/image" Target="../media/image28.png"/><Relationship Id="rId5" Type="http://schemas.microsoft.com/office/2007/relationships/media" Target="../media/media105.mp3"/><Relationship Id="rId10" Type="http://schemas.openxmlformats.org/officeDocument/2006/relationships/image" Target="../media/image57.png"/><Relationship Id="rId4" Type="http://schemas.openxmlformats.org/officeDocument/2006/relationships/audio" Target="../media/media104.mp3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0.mp3"/><Relationship Id="rId13" Type="http://schemas.microsoft.com/office/2007/relationships/media" Target="../media/media113.mp3"/><Relationship Id="rId18" Type="http://schemas.openxmlformats.org/officeDocument/2006/relationships/audio" Target="../media/media115.mp3"/><Relationship Id="rId26" Type="http://schemas.openxmlformats.org/officeDocument/2006/relationships/image" Target="../media/image45.png"/><Relationship Id="rId3" Type="http://schemas.microsoft.com/office/2007/relationships/media" Target="../media/media108.mp3"/><Relationship Id="rId21" Type="http://schemas.microsoft.com/office/2007/relationships/media" Target="../media/media94.mp3"/><Relationship Id="rId7" Type="http://schemas.microsoft.com/office/2007/relationships/media" Target="../media/media110.mp3"/><Relationship Id="rId12" Type="http://schemas.openxmlformats.org/officeDocument/2006/relationships/audio" Target="../media/media112.mp3"/><Relationship Id="rId17" Type="http://schemas.microsoft.com/office/2007/relationships/media" Target="../media/media115.mp3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07.mp3"/><Relationship Id="rId16" Type="http://schemas.openxmlformats.org/officeDocument/2006/relationships/audio" Target="../media/media114.mp3"/><Relationship Id="rId20" Type="http://schemas.openxmlformats.org/officeDocument/2006/relationships/audio" Target="../media/media91.mp3"/><Relationship Id="rId1" Type="http://schemas.microsoft.com/office/2007/relationships/media" Target="../media/media107.mp3"/><Relationship Id="rId6" Type="http://schemas.openxmlformats.org/officeDocument/2006/relationships/audio" Target="../media/media109.mp3"/><Relationship Id="rId11" Type="http://schemas.microsoft.com/office/2007/relationships/media" Target="../media/media112.mp3"/><Relationship Id="rId24" Type="http://schemas.openxmlformats.org/officeDocument/2006/relationships/audio" Target="../media/media102.mp3"/><Relationship Id="rId5" Type="http://schemas.microsoft.com/office/2007/relationships/media" Target="../media/media109.mp3"/><Relationship Id="rId15" Type="http://schemas.microsoft.com/office/2007/relationships/media" Target="../media/media114.mp3"/><Relationship Id="rId23" Type="http://schemas.microsoft.com/office/2007/relationships/media" Target="../media/media102.mp3"/><Relationship Id="rId10" Type="http://schemas.openxmlformats.org/officeDocument/2006/relationships/audio" Target="../media/media111.mp3"/><Relationship Id="rId19" Type="http://schemas.microsoft.com/office/2007/relationships/media" Target="../media/media91.mp3"/><Relationship Id="rId4" Type="http://schemas.openxmlformats.org/officeDocument/2006/relationships/audio" Target="../media/media108.mp3"/><Relationship Id="rId9" Type="http://schemas.microsoft.com/office/2007/relationships/media" Target="../media/media111.mp3"/><Relationship Id="rId14" Type="http://schemas.openxmlformats.org/officeDocument/2006/relationships/audio" Target="../media/media113.mp3"/><Relationship Id="rId22" Type="http://schemas.openxmlformats.org/officeDocument/2006/relationships/audio" Target="../media/media94.mp3"/><Relationship Id="rId27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9.mp3"/><Relationship Id="rId13" Type="http://schemas.microsoft.com/office/2007/relationships/media" Target="../media/media122.mp3"/><Relationship Id="rId18" Type="http://schemas.openxmlformats.org/officeDocument/2006/relationships/audio" Target="../media/media124.mp3"/><Relationship Id="rId26" Type="http://schemas.openxmlformats.org/officeDocument/2006/relationships/image" Target="../media/image28.png"/><Relationship Id="rId3" Type="http://schemas.microsoft.com/office/2007/relationships/media" Target="../media/media117.mp3"/><Relationship Id="rId21" Type="http://schemas.microsoft.com/office/2007/relationships/media" Target="../media/media126.mp3"/><Relationship Id="rId7" Type="http://schemas.microsoft.com/office/2007/relationships/media" Target="../media/media119.mp3"/><Relationship Id="rId12" Type="http://schemas.openxmlformats.org/officeDocument/2006/relationships/audio" Target="../media/media121.mp3"/><Relationship Id="rId17" Type="http://schemas.microsoft.com/office/2007/relationships/media" Target="../media/media124.mp3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16.mp3"/><Relationship Id="rId16" Type="http://schemas.openxmlformats.org/officeDocument/2006/relationships/audio" Target="../media/media123.mp3"/><Relationship Id="rId20" Type="http://schemas.openxmlformats.org/officeDocument/2006/relationships/audio" Target="../media/media125.mp3"/><Relationship Id="rId29" Type="http://schemas.openxmlformats.org/officeDocument/2006/relationships/image" Target="../media/image72.png"/><Relationship Id="rId1" Type="http://schemas.microsoft.com/office/2007/relationships/media" Target="../media/media116.mp3"/><Relationship Id="rId6" Type="http://schemas.openxmlformats.org/officeDocument/2006/relationships/audio" Target="../media/media118.mp3"/><Relationship Id="rId11" Type="http://schemas.microsoft.com/office/2007/relationships/media" Target="../media/media121.mp3"/><Relationship Id="rId24" Type="http://schemas.openxmlformats.org/officeDocument/2006/relationships/audio" Target="../media/media127.mp3"/><Relationship Id="rId5" Type="http://schemas.microsoft.com/office/2007/relationships/media" Target="../media/media118.mp3"/><Relationship Id="rId15" Type="http://schemas.microsoft.com/office/2007/relationships/media" Target="../media/media123.mp3"/><Relationship Id="rId23" Type="http://schemas.microsoft.com/office/2007/relationships/media" Target="../media/media127.mp3"/><Relationship Id="rId28" Type="http://schemas.openxmlformats.org/officeDocument/2006/relationships/image" Target="../media/image45.png"/><Relationship Id="rId10" Type="http://schemas.openxmlformats.org/officeDocument/2006/relationships/audio" Target="../media/media120.mp3"/><Relationship Id="rId19" Type="http://schemas.microsoft.com/office/2007/relationships/media" Target="../media/media125.mp3"/><Relationship Id="rId4" Type="http://schemas.openxmlformats.org/officeDocument/2006/relationships/audio" Target="../media/media117.mp3"/><Relationship Id="rId9" Type="http://schemas.microsoft.com/office/2007/relationships/media" Target="../media/media120.mp3"/><Relationship Id="rId14" Type="http://schemas.openxmlformats.org/officeDocument/2006/relationships/audio" Target="../media/media122.mp3"/><Relationship Id="rId22" Type="http://schemas.openxmlformats.org/officeDocument/2006/relationships/audio" Target="../media/media126.mp3"/><Relationship Id="rId27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8.mp3"/><Relationship Id="rId1" Type="http://schemas.microsoft.com/office/2007/relationships/media" Target="../media/media128.mp3"/><Relationship Id="rId5" Type="http://schemas.openxmlformats.org/officeDocument/2006/relationships/image" Target="../media/image28.pn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13" Type="http://schemas.microsoft.com/office/2007/relationships/media" Target="../media/media35.mp3"/><Relationship Id="rId18" Type="http://schemas.openxmlformats.org/officeDocument/2006/relationships/image" Target="../media/image36.jpeg"/><Relationship Id="rId3" Type="http://schemas.microsoft.com/office/2007/relationships/media" Target="../media/media30.mp3"/><Relationship Id="rId7" Type="http://schemas.microsoft.com/office/2007/relationships/media" Target="../media/media32.mp3"/><Relationship Id="rId12" Type="http://schemas.openxmlformats.org/officeDocument/2006/relationships/audio" Target="../media/media34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6" Type="http://schemas.openxmlformats.org/officeDocument/2006/relationships/audio" Target="../media/media36.mp3"/><Relationship Id="rId1" Type="http://schemas.microsoft.com/office/2007/relationships/media" Target="../media/media29.mp3"/><Relationship Id="rId6" Type="http://schemas.openxmlformats.org/officeDocument/2006/relationships/audio" Target="../media/media31.mp3"/><Relationship Id="rId11" Type="http://schemas.microsoft.com/office/2007/relationships/media" Target="../media/media34.mp3"/><Relationship Id="rId5" Type="http://schemas.microsoft.com/office/2007/relationships/media" Target="../media/media31.mp3"/><Relationship Id="rId15" Type="http://schemas.microsoft.com/office/2007/relationships/media" Target="../media/media36.mp3"/><Relationship Id="rId10" Type="http://schemas.openxmlformats.org/officeDocument/2006/relationships/audio" Target="../media/media33.mp3"/><Relationship Id="rId19" Type="http://schemas.openxmlformats.org/officeDocument/2006/relationships/image" Target="../media/image28.png"/><Relationship Id="rId4" Type="http://schemas.openxmlformats.org/officeDocument/2006/relationships/audio" Target="../media/media30.mp3"/><Relationship Id="rId9" Type="http://schemas.microsoft.com/office/2007/relationships/media" Target="../media/media33.mp3"/><Relationship Id="rId14" Type="http://schemas.openxmlformats.org/officeDocument/2006/relationships/audio" Target="../media/media35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p3"/><Relationship Id="rId13" Type="http://schemas.openxmlformats.org/officeDocument/2006/relationships/slideLayout" Target="../slideLayouts/slideLayout2.xml"/><Relationship Id="rId3" Type="http://schemas.microsoft.com/office/2007/relationships/media" Target="../media/media38.mp3"/><Relationship Id="rId7" Type="http://schemas.microsoft.com/office/2007/relationships/media" Target="../media/media40.mp3"/><Relationship Id="rId12" Type="http://schemas.openxmlformats.org/officeDocument/2006/relationships/audio" Target="../media/media42.mp3"/><Relationship Id="rId17" Type="http://schemas.openxmlformats.org/officeDocument/2006/relationships/image" Target="../media/image28.png"/><Relationship Id="rId2" Type="http://schemas.openxmlformats.org/officeDocument/2006/relationships/audio" Target="../media/media37.mp3"/><Relationship Id="rId16" Type="http://schemas.openxmlformats.org/officeDocument/2006/relationships/image" Target="../media/image39.jpeg"/><Relationship Id="rId1" Type="http://schemas.microsoft.com/office/2007/relationships/media" Target="../media/media37.mp3"/><Relationship Id="rId6" Type="http://schemas.openxmlformats.org/officeDocument/2006/relationships/audio" Target="../media/media39.mp3"/><Relationship Id="rId11" Type="http://schemas.microsoft.com/office/2007/relationships/media" Target="../media/media42.mp3"/><Relationship Id="rId5" Type="http://schemas.microsoft.com/office/2007/relationships/media" Target="../media/media39.mp3"/><Relationship Id="rId15" Type="http://schemas.openxmlformats.org/officeDocument/2006/relationships/image" Target="../media/image38.png"/><Relationship Id="rId10" Type="http://schemas.openxmlformats.org/officeDocument/2006/relationships/audio" Target="../media/media41.mp3"/><Relationship Id="rId4" Type="http://schemas.openxmlformats.org/officeDocument/2006/relationships/audio" Target="../media/media38.mp3"/><Relationship Id="rId9" Type="http://schemas.microsoft.com/office/2007/relationships/media" Target="../media/media41.mp3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mp3"/><Relationship Id="rId13" Type="http://schemas.microsoft.com/office/2007/relationships/media" Target="../media/media49.mp3"/><Relationship Id="rId18" Type="http://schemas.openxmlformats.org/officeDocument/2006/relationships/image" Target="../media/image42.jpeg"/><Relationship Id="rId3" Type="http://schemas.microsoft.com/office/2007/relationships/media" Target="../media/media44.mp3"/><Relationship Id="rId7" Type="http://schemas.microsoft.com/office/2007/relationships/media" Target="../media/media46.mp3"/><Relationship Id="rId12" Type="http://schemas.openxmlformats.org/officeDocument/2006/relationships/audio" Target="../media/media48.mp3"/><Relationship Id="rId17" Type="http://schemas.openxmlformats.org/officeDocument/2006/relationships/image" Target="../media/image41.jpeg"/><Relationship Id="rId2" Type="http://schemas.openxmlformats.org/officeDocument/2006/relationships/audio" Target="../media/media43.mp3"/><Relationship Id="rId16" Type="http://schemas.openxmlformats.org/officeDocument/2006/relationships/image" Target="../media/image40.jpeg"/><Relationship Id="rId20" Type="http://schemas.openxmlformats.org/officeDocument/2006/relationships/image" Target="../media/image28.png"/><Relationship Id="rId1" Type="http://schemas.microsoft.com/office/2007/relationships/media" Target="../media/media43.mp3"/><Relationship Id="rId6" Type="http://schemas.openxmlformats.org/officeDocument/2006/relationships/audio" Target="../media/media45.mp3"/><Relationship Id="rId11" Type="http://schemas.microsoft.com/office/2007/relationships/media" Target="../media/media48.mp3"/><Relationship Id="rId5" Type="http://schemas.microsoft.com/office/2007/relationships/media" Target="../media/media45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47.mp3"/><Relationship Id="rId19" Type="http://schemas.openxmlformats.org/officeDocument/2006/relationships/image" Target="../media/image10.png"/><Relationship Id="rId4" Type="http://schemas.openxmlformats.org/officeDocument/2006/relationships/audio" Target="../media/media44.mp3"/><Relationship Id="rId9" Type="http://schemas.microsoft.com/office/2007/relationships/media" Target="../media/media47.mp3"/><Relationship Id="rId14" Type="http://schemas.openxmlformats.org/officeDocument/2006/relationships/audio" Target="../media/media4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3.mp3"/><Relationship Id="rId13" Type="http://schemas.openxmlformats.org/officeDocument/2006/relationships/image" Target="../media/image44.jpeg"/><Relationship Id="rId3" Type="http://schemas.microsoft.com/office/2007/relationships/media" Target="../media/media51.mp3"/><Relationship Id="rId7" Type="http://schemas.microsoft.com/office/2007/relationships/media" Target="../media/media53.mp3"/><Relationship Id="rId12" Type="http://schemas.openxmlformats.org/officeDocument/2006/relationships/image" Target="../media/image43.png"/><Relationship Id="rId2" Type="http://schemas.openxmlformats.org/officeDocument/2006/relationships/audio" Target="../media/media50.mp3"/><Relationship Id="rId16" Type="http://schemas.openxmlformats.org/officeDocument/2006/relationships/image" Target="../media/image10.png"/><Relationship Id="rId1" Type="http://schemas.microsoft.com/office/2007/relationships/media" Target="../media/media50.mp3"/><Relationship Id="rId6" Type="http://schemas.openxmlformats.org/officeDocument/2006/relationships/audio" Target="../media/media52.mp3"/><Relationship Id="rId11" Type="http://schemas.openxmlformats.org/officeDocument/2006/relationships/slideLayout" Target="../slideLayouts/slideLayout2.xml"/><Relationship Id="rId5" Type="http://schemas.microsoft.com/office/2007/relationships/media" Target="../media/media52.mp3"/><Relationship Id="rId15" Type="http://schemas.openxmlformats.org/officeDocument/2006/relationships/image" Target="../media/image45.png"/><Relationship Id="rId10" Type="http://schemas.openxmlformats.org/officeDocument/2006/relationships/audio" Target="../media/media54.mp3"/><Relationship Id="rId4" Type="http://schemas.openxmlformats.org/officeDocument/2006/relationships/audio" Target="../media/media51.mp3"/><Relationship Id="rId9" Type="http://schemas.microsoft.com/office/2007/relationships/media" Target="../media/media54.mp3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mp3"/><Relationship Id="rId13" Type="http://schemas.microsoft.com/office/2007/relationships/media" Target="../media/media61.mp3"/><Relationship Id="rId18" Type="http://schemas.openxmlformats.org/officeDocument/2006/relationships/audio" Target="../media/media63.mp3"/><Relationship Id="rId3" Type="http://schemas.microsoft.com/office/2007/relationships/media" Target="../media/media56.mp3"/><Relationship Id="rId21" Type="http://schemas.openxmlformats.org/officeDocument/2006/relationships/slideLayout" Target="../slideLayouts/slideLayout2.xml"/><Relationship Id="rId7" Type="http://schemas.microsoft.com/office/2007/relationships/media" Target="../media/media58.mp3"/><Relationship Id="rId12" Type="http://schemas.openxmlformats.org/officeDocument/2006/relationships/audio" Target="../media/media60.mp3"/><Relationship Id="rId17" Type="http://schemas.microsoft.com/office/2007/relationships/media" Target="../media/media63.mp3"/><Relationship Id="rId2" Type="http://schemas.openxmlformats.org/officeDocument/2006/relationships/audio" Target="../media/media55.mp3"/><Relationship Id="rId16" Type="http://schemas.openxmlformats.org/officeDocument/2006/relationships/audio" Target="../media/media62.mp3"/><Relationship Id="rId20" Type="http://schemas.openxmlformats.org/officeDocument/2006/relationships/audio" Target="../media/media64.mp3"/><Relationship Id="rId1" Type="http://schemas.microsoft.com/office/2007/relationships/media" Target="../media/media55.mp3"/><Relationship Id="rId6" Type="http://schemas.openxmlformats.org/officeDocument/2006/relationships/audio" Target="../media/media57.mp3"/><Relationship Id="rId11" Type="http://schemas.microsoft.com/office/2007/relationships/media" Target="../media/media60.mp3"/><Relationship Id="rId24" Type="http://schemas.openxmlformats.org/officeDocument/2006/relationships/image" Target="../media/image10.png"/><Relationship Id="rId5" Type="http://schemas.microsoft.com/office/2007/relationships/media" Target="../media/media57.mp3"/><Relationship Id="rId15" Type="http://schemas.microsoft.com/office/2007/relationships/media" Target="../media/media62.mp3"/><Relationship Id="rId23" Type="http://schemas.openxmlformats.org/officeDocument/2006/relationships/image" Target="../media/image28.png"/><Relationship Id="rId10" Type="http://schemas.openxmlformats.org/officeDocument/2006/relationships/audio" Target="../media/media59.mp3"/><Relationship Id="rId19" Type="http://schemas.microsoft.com/office/2007/relationships/media" Target="../media/media64.mp3"/><Relationship Id="rId4" Type="http://schemas.openxmlformats.org/officeDocument/2006/relationships/audio" Target="../media/media56.mp3"/><Relationship Id="rId9" Type="http://schemas.microsoft.com/office/2007/relationships/media" Target="../media/media59.mp3"/><Relationship Id="rId14" Type="http://schemas.openxmlformats.org/officeDocument/2006/relationships/audio" Target="../media/media61.mp3"/><Relationship Id="rId22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mp3"/><Relationship Id="rId13" Type="http://schemas.openxmlformats.org/officeDocument/2006/relationships/image" Target="../media/image48.jpeg"/><Relationship Id="rId3" Type="http://schemas.microsoft.com/office/2007/relationships/media" Target="../media/media66.mp3"/><Relationship Id="rId7" Type="http://schemas.microsoft.com/office/2007/relationships/media" Target="../media/media68.mp3"/><Relationship Id="rId12" Type="http://schemas.openxmlformats.org/officeDocument/2006/relationships/image" Target="../media/image47.jpeg"/><Relationship Id="rId2" Type="http://schemas.openxmlformats.org/officeDocument/2006/relationships/audio" Target="../media/media65.mp3"/><Relationship Id="rId16" Type="http://schemas.openxmlformats.org/officeDocument/2006/relationships/image" Target="../media/image10.png"/><Relationship Id="rId1" Type="http://schemas.microsoft.com/office/2007/relationships/media" Target="../media/media65.mp3"/><Relationship Id="rId6" Type="http://schemas.openxmlformats.org/officeDocument/2006/relationships/audio" Target="../media/media67.mp3"/><Relationship Id="rId11" Type="http://schemas.openxmlformats.org/officeDocument/2006/relationships/slideLayout" Target="../slideLayouts/slideLayout2.xml"/><Relationship Id="rId5" Type="http://schemas.microsoft.com/office/2007/relationships/media" Target="../media/media67.mp3"/><Relationship Id="rId15" Type="http://schemas.openxmlformats.org/officeDocument/2006/relationships/image" Target="../media/image50.jpeg"/><Relationship Id="rId10" Type="http://schemas.openxmlformats.org/officeDocument/2006/relationships/audio" Target="../media/media69.mp3"/><Relationship Id="rId4" Type="http://schemas.openxmlformats.org/officeDocument/2006/relationships/audio" Target="../media/media66.mp3"/><Relationship Id="rId9" Type="http://schemas.microsoft.com/office/2007/relationships/media" Target="../media/media69.mp3"/><Relationship Id="rId1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3.mp3"/><Relationship Id="rId13" Type="http://schemas.openxmlformats.org/officeDocument/2006/relationships/image" Target="../media/image52.jpeg"/><Relationship Id="rId3" Type="http://schemas.microsoft.com/office/2007/relationships/media" Target="../media/media71.mp3"/><Relationship Id="rId7" Type="http://schemas.microsoft.com/office/2007/relationships/media" Target="../media/media73.mp3"/><Relationship Id="rId12" Type="http://schemas.openxmlformats.org/officeDocument/2006/relationships/image" Target="../media/image51.jpeg"/><Relationship Id="rId2" Type="http://schemas.openxmlformats.org/officeDocument/2006/relationships/audio" Target="../media/media70.mp3"/><Relationship Id="rId16" Type="http://schemas.openxmlformats.org/officeDocument/2006/relationships/image" Target="../media/image53.png"/><Relationship Id="rId1" Type="http://schemas.microsoft.com/office/2007/relationships/media" Target="../media/media70.mp3"/><Relationship Id="rId6" Type="http://schemas.openxmlformats.org/officeDocument/2006/relationships/audio" Target="../media/media72.mp3"/><Relationship Id="rId11" Type="http://schemas.openxmlformats.org/officeDocument/2006/relationships/slideLayout" Target="../slideLayouts/slideLayout2.xml"/><Relationship Id="rId5" Type="http://schemas.microsoft.com/office/2007/relationships/media" Target="../media/media72.mp3"/><Relationship Id="rId15" Type="http://schemas.openxmlformats.org/officeDocument/2006/relationships/image" Target="../media/image35.png"/><Relationship Id="rId10" Type="http://schemas.openxmlformats.org/officeDocument/2006/relationships/audio" Target="../media/media74.mp3"/><Relationship Id="rId4" Type="http://schemas.openxmlformats.org/officeDocument/2006/relationships/audio" Target="../media/media71.mp3"/><Relationship Id="rId9" Type="http://schemas.microsoft.com/office/2007/relationships/media" Target="../media/media74.mp3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269776"/>
            <a:ext cx="8229600" cy="1143000"/>
          </a:xfrm>
        </p:spPr>
        <p:txBody>
          <a:bodyPr>
            <a:noAutofit/>
          </a:bodyPr>
          <a:lstStyle/>
          <a:p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UNIVERSIDADE FEDERAL DO ESPÍRITO SANTO</a:t>
            </a:r>
            <a:br>
              <a:rPr lang="pt-BR" sz="1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CENTRO DE CIÊNCIAS AGRÁRIAS</a:t>
            </a:r>
            <a:br>
              <a:rPr lang="pt-BR" sz="1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7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Programa de Pós Graduação </a:t>
            </a:r>
            <a:br>
              <a:rPr lang="pt-BR" sz="17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7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Ciências Florestais -</a:t>
            </a:r>
            <a:endParaRPr lang="pt-BR" sz="1700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672208"/>
            <a:ext cx="8686801" cy="4709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pt-BR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Inglês Instrumental</a:t>
            </a:r>
          </a:p>
          <a:p>
            <a:pPr algn="ctr">
              <a:buNone/>
            </a:pPr>
            <a:r>
              <a:rPr lang="pt-BR" sz="4000" dirty="0" smtClean="0"/>
              <a:t>English Instrumental</a:t>
            </a:r>
            <a:endParaRPr lang="pt-BR" sz="40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pt-BR" sz="40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Equipe de trabalho: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da Disciplina: </a:t>
            </a:r>
            <a:r>
              <a:rPr lang="pt-BR" sz="18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ALEXANDRE ROSA DOS SANTOS</a:t>
            </a:r>
          </a:p>
          <a:p>
            <a:pPr>
              <a:buNone/>
            </a:pPr>
            <a:r>
              <a:rPr lang="pt-BR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Mestranda</a:t>
            </a:r>
            <a:r>
              <a:rPr lang="pt-BR" sz="1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Daniele Rodrigues Gomes</a:t>
            </a:r>
          </a:p>
          <a:p>
            <a:pPr>
              <a:buNone/>
            </a:pPr>
            <a:r>
              <a:rPr lang="pt-BR" sz="1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Orientador: </a:t>
            </a:r>
            <a:r>
              <a:rPr lang="pt-BR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pt-BR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Aderbal Gomes da Silva</a:t>
            </a:r>
          </a:p>
          <a:p>
            <a:pPr algn="r">
              <a:buNone/>
            </a:pPr>
            <a:endParaRPr lang="pt-BR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pt-BR" sz="20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pt-BR" sz="20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pt-BR" sz="20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istrador\Desktop\bras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089335" cy="2071678"/>
          </a:xfrm>
          <a:prstGeom prst="roundRect">
            <a:avLst>
              <a:gd name="adj" fmla="val 122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Daniele\Desktop\Texto\noguei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1520" y="4239712"/>
            <a:ext cx="2768992" cy="2645672"/>
          </a:xfrm>
          <a:prstGeom prst="rect">
            <a:avLst/>
          </a:prstGeom>
          <a:noFill/>
        </p:spPr>
      </p:pic>
      <p:pic>
        <p:nvPicPr>
          <p:cNvPr id="1027" name="Picture 3" descr="C:\Users\Daniele\Desktop\Texto\f-0907000001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32656"/>
            <a:ext cx="1452417" cy="3246514"/>
          </a:xfrm>
          <a:prstGeom prst="rect">
            <a:avLst/>
          </a:prstGeom>
          <a:noFill/>
        </p:spPr>
      </p:pic>
      <p:pic>
        <p:nvPicPr>
          <p:cNvPr id="5" name="Som_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9991" y="4019691"/>
            <a:ext cx="487748" cy="487748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8" name="Seta para a direita 7"/>
          <p:cNvSpPr/>
          <p:nvPr/>
        </p:nvSpPr>
        <p:spPr>
          <a:xfrm>
            <a:off x="3563888" y="4074736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2206" y="1963724"/>
            <a:ext cx="181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itchFamily="34" charset="0"/>
              </a:rPr>
              <a:t>PAPER 01</a:t>
            </a:r>
            <a:endParaRPr lang="pt-BR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87992"/>
            <a:ext cx="7992888" cy="2836952"/>
          </a:xfrm>
        </p:spPr>
        <p:txBody>
          <a:bodyPr>
            <a:noAutofit/>
          </a:bodyPr>
          <a:lstStyle/>
          <a:p>
            <a:pPr algn="just"/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terceiro</a:t>
            </a: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estudo verificou uma </a:t>
            </a:r>
            <a:r>
              <a:rPr lang="pt-BR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relação</a:t>
            </a: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entre o diâmetro do tronco e </a:t>
            </a:r>
            <a:r>
              <a:rPr lang="pt-BR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rendimento</a:t>
            </a: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nozes de castanha de cultivares enxertadas.</a:t>
            </a:r>
          </a:p>
          <a:p>
            <a:pPr algn="just">
              <a:buNone/>
            </a:pPr>
            <a:endParaRPr lang="pt-B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pt-BR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 study found a </a:t>
            </a:r>
            <a:r>
              <a:rPr lang="pt-BR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pt-BR" sz="2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600" b="1" dirty="0" err="1" smtClean="0"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pt-BR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grafted</a:t>
            </a:r>
            <a:r>
              <a:rPr lang="pt-BR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chestnut</a:t>
            </a:r>
            <a:r>
              <a:rPr lang="pt-BR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cultivars</a:t>
            </a:r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aniele\Desktop\Texto\arvor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6572" y="4220284"/>
            <a:ext cx="3963940" cy="2637715"/>
          </a:xfrm>
          <a:prstGeom prst="rect">
            <a:avLst/>
          </a:prstGeom>
          <a:noFill/>
        </p:spPr>
      </p:pic>
      <p:pic>
        <p:nvPicPr>
          <p:cNvPr id="8195" name="Picture 3" descr="C:\Users\Daniele\Desktop\Texto\arv_desc_4_7bx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6512" y="3284984"/>
            <a:ext cx="2266919" cy="3600400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>
          <a:xfrm>
            <a:off x="4139952" y="3005398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39752" y="4841602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endParaRPr lang="pt-BR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39752" y="4540796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795324" y="498488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803900" y="5272795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813820" y="5548259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3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5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80112" y="3015615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6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9848" y="4956785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0" name="Palavr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3518" y="526623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1" name="Palavra_0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4616" y="553406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778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b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Results</a:t>
            </a:r>
            <a:endParaRPr lang="pt-BR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181100"/>
            <a:ext cx="8229600" cy="47091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Comparação muda de </a:t>
            </a:r>
            <a:r>
              <a:rPr lang="pt-BR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raiz nua e </a:t>
            </a: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enxertadas:</a:t>
            </a:r>
          </a:p>
          <a:p>
            <a:pPr lvl="1"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altas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taxas de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sobrevivência;</a:t>
            </a:r>
          </a:p>
          <a:p>
            <a:pPr lvl="1"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Após o 4°ano,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plantas foram mantidas (permaneceram);</a:t>
            </a:r>
          </a:p>
          <a:p>
            <a:pPr lvl="1"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Não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houve diferença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estatística na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sobrevida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entre mudas de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raiz nua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mudas enxertadas.</a:t>
            </a:r>
          </a:p>
          <a:p>
            <a:pPr lvl="1" algn="just"/>
            <a:endParaRPr lang="pt-BR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Comparison of Bare Root and Container Stock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high survival rates;</a:t>
            </a:r>
          </a:p>
          <a:p>
            <a:pPr lvl="1"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After 4 years,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of the plants were kept;</a:t>
            </a:r>
          </a:p>
          <a:p>
            <a:pPr lvl="1"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There was no statistical difference in survival between bare-root seedlings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grafted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Daniele\Desktop\Texto\dinheiro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0"/>
            <a:ext cx="1547664" cy="2060848"/>
          </a:xfrm>
          <a:prstGeom prst="rect">
            <a:avLst/>
          </a:prstGeom>
          <a:noFill/>
        </p:spPr>
      </p:pic>
      <p:pic>
        <p:nvPicPr>
          <p:cNvPr id="5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58368" y="6025360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7" name="Seta para a direita 6"/>
          <p:cNvSpPr/>
          <p:nvPr/>
        </p:nvSpPr>
        <p:spPr>
          <a:xfrm>
            <a:off x="3944501" y="6021288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07504" y="400506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07504" y="443711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107504" y="479715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107504" y="521575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L4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427" y="60932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endParaRPr lang="pt-BR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427" y="5733256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736526" y="620377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6" name="Linh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9638" y="397724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7" name="Linh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3700" y="441523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8" name="Linha_0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576" y="477264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9" name="Linha_0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31824" y="518169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0" name="Palavra_01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85082" y="616530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7240" y="44624"/>
            <a:ext cx="8219256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análise de regressão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indicou que a presença de flores entre as cultivares de polinização aberta e enxertadas de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nogueira preta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foi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significativamente afetada pelo tipo de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material, mas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não significativamente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pelos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locais e anos. </a:t>
            </a:r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Regression analysis indicated that the presence of flowers between the open-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pollinated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cultivars and grafted 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walnut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material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locations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 smtClean="0"/>
          </a:p>
          <a:p>
            <a:pPr algn="just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Daniele\Desktop\Texto\66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4955430"/>
            <a:ext cx="2573272" cy="1929954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4427984" y="4683224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2551" y="548060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walnut</a:t>
            </a:r>
            <a:endParaRPr lang="pt-BR" b="1" u="sng" dirty="0" smtClean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22551" y="5179796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067944" y="562388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6522" y="4669038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5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3967" y="559934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iele\Desktop\Texto\Sem títul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144000" cy="576064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 rot="16200000">
            <a:off x="-159730" y="2580866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ALTURA DAS ÁREVORES (m)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5173992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ESTÁGIOS DE CRESCIMENTO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71756" y="1396824"/>
            <a:ext cx="1096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Raíz</a:t>
            </a:r>
            <a:r>
              <a:rPr lang="pt-BR" sz="1400" dirty="0" smtClean="0">
                <a:solidFill>
                  <a:srgbClr val="FF0000"/>
                </a:solidFill>
              </a:rPr>
              <a:t> nua</a:t>
            </a: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 smtClean="0">
                <a:solidFill>
                  <a:srgbClr val="FF0000"/>
                </a:solidFill>
              </a:rPr>
              <a:t>Recipientes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3" name="Palavr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5628" y="82921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7" name="Palavra_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2526" y="4957519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9" name="Seta para a direita 8"/>
          <p:cNvSpPr/>
          <p:nvPr/>
        </p:nvSpPr>
        <p:spPr>
          <a:xfrm rot="16200000">
            <a:off x="1098848" y="132400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956503" y="498053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-56024"/>
            <a:ext cx="8229600" cy="4709160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percentagem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média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anual de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árvores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enxertadas com flores variou entre 72 e 87%, quando calculada a média dos três locais (Fig. 2). </a:t>
            </a:r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annual grafted 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flowers varied </a:t>
            </a: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72 and 87%,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calculated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average of three sites (Fig. 2).</a:t>
            </a:r>
          </a:p>
        </p:txBody>
      </p:sp>
      <p:pic>
        <p:nvPicPr>
          <p:cNvPr id="9218" name="Picture 2" descr="C:\Users\Daniele\Desktop\Texto\juglans_nig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4370784"/>
            <a:ext cx="4048125" cy="2514600"/>
          </a:xfrm>
          <a:prstGeom prst="rect">
            <a:avLst/>
          </a:prstGeom>
          <a:noFill/>
        </p:spPr>
      </p:pic>
      <p:pic>
        <p:nvPicPr>
          <p:cNvPr id="9220" name="Picture 4" descr="C:\Users\Daniele\Desktop\Texto\arvor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3" y="4723771"/>
            <a:ext cx="2161613" cy="2161613"/>
          </a:xfrm>
          <a:prstGeom prst="rect">
            <a:avLst/>
          </a:prstGeom>
          <a:noFill/>
        </p:spPr>
      </p:pic>
      <p:sp>
        <p:nvSpPr>
          <p:cNvPr id="6" name="Seta para a direita 5"/>
          <p:cNvSpPr/>
          <p:nvPr/>
        </p:nvSpPr>
        <p:spPr>
          <a:xfrm>
            <a:off x="3851920" y="3356992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28184" y="4077440"/>
            <a:ext cx="104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228184" y="377663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7359168" y="422072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7367744" y="450863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26740" y="3356992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5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28384" y="418487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5" name="Palavr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36335" y="447881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e\Desktop\Texto\Sem títul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764704"/>
            <a:ext cx="9143999" cy="554461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635896" y="5061250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ESTÁGIOS DE CRESCIMENTO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6" name="Palavra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2526" y="484477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7" name="Seta para a direita 6"/>
          <p:cNvSpPr/>
          <p:nvPr/>
        </p:nvSpPr>
        <p:spPr>
          <a:xfrm>
            <a:off x="5956503" y="486779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90803" y="2559393"/>
            <a:ext cx="25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ÁRVORES COM FLORES (%)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 rot="16200000">
            <a:off x="1298154" y="295065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0323" y="246546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680391" y="2414179"/>
            <a:ext cx="16417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Enxertado</a:t>
            </a: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 smtClean="0">
                <a:solidFill>
                  <a:srgbClr val="FF0000"/>
                </a:solidFill>
              </a:rPr>
              <a:t>Polinização aberta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4624"/>
            <a:ext cx="8229600" cy="578928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média anual de percentagem 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árvores não-enxertadas com 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flores foi de 1% em os dois 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primeiros anos após o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plantio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 </a:t>
            </a:r>
          </a:p>
          <a:p>
            <a:pPr algn="just">
              <a:buNone/>
            </a:pP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aumentou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para 7% no terceiro ano 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para 30% em quatro anos.</a:t>
            </a:r>
          </a:p>
          <a:p>
            <a:pPr algn="just"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 average annual percentage of non-grafted trees with flowers was 1% in the first two years after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planting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, and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to 7% in the third year and 30% in four years.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Daniele\Desktop\Texto\antes_do_planti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2024" y="0"/>
            <a:ext cx="2796480" cy="3645024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>
            <a:off x="3923928" y="5517232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6023029"/>
            <a:ext cx="114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Planting</a:t>
            </a:r>
            <a:endParaRPr lang="pt-BR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5722223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7287160" y="616631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58368" y="5517232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2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4659" y="614852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4013674" y="3244334"/>
            <a:ext cx="111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7287160" y="645160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14" name="Palavr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4659" y="641846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iele\Desktop\Texto\Sem título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 rot="16200000">
            <a:off x="-96122" y="2297687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ALTURA DAS ÁREVORES (m)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4898184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ESTÁGIOS DE CRESCIMENTO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16016" y="1423928"/>
            <a:ext cx="164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Enxertado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 smtClean="0">
                <a:solidFill>
                  <a:srgbClr val="FF0000"/>
                </a:solidFill>
              </a:rPr>
              <a:t>Polinização aberta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alavr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3029" y="205334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9" name="Palavra_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00558" y="468171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10" name="Seta para a direita 9"/>
          <p:cNvSpPr/>
          <p:nvPr/>
        </p:nvSpPr>
        <p:spPr>
          <a:xfrm rot="16200000">
            <a:off x="1616249" y="254813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6244535" y="470473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Discussão</a:t>
            </a:r>
            <a:b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Discussion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920" y="1268760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Indicaram que mudas de raízes </a:t>
            </a:r>
          </a:p>
          <a:p>
            <a:pPr algn="just">
              <a:buNone/>
            </a:pPr>
            <a:r>
              <a:rPr lang="pt-PT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nuas podem ser usadas em </a:t>
            </a:r>
            <a:r>
              <a:rPr lang="pt-PT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pomares</a:t>
            </a:r>
            <a:r>
              <a:rPr lang="pt-PT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de</a:t>
            </a:r>
          </a:p>
          <a:p>
            <a:pPr algn="just">
              <a:buNone/>
            </a:pPr>
            <a:r>
              <a:rPr lang="pt-PT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nogueiras pretas </a:t>
            </a:r>
            <a:r>
              <a:rPr lang="pt-PT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estabelecidos</a:t>
            </a:r>
            <a:r>
              <a:rPr lang="pt-PT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para produção. </a:t>
            </a:r>
          </a:p>
          <a:p>
            <a:pPr algn="just">
              <a:buNone/>
            </a:pPr>
            <a:endParaRPr lang="pt-PT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pt-PT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Indicated that bare root can be used for black walnut </a:t>
            </a:r>
            <a:r>
              <a:rPr lang="pt-PT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orchards</a:t>
            </a:r>
            <a:r>
              <a:rPr lang="pt-PT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pt-PT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established</a:t>
            </a:r>
            <a:r>
              <a:rPr lang="pt-PT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 for production.</a:t>
            </a:r>
          </a:p>
        </p:txBody>
      </p:sp>
      <p:pic>
        <p:nvPicPr>
          <p:cNvPr id="13314" name="Picture 2" descr="C:\Users\Daniele\Desktop\Texto\nogueira-no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4709740"/>
            <a:ext cx="2713850" cy="2171080"/>
          </a:xfrm>
          <a:prstGeom prst="rect">
            <a:avLst/>
          </a:prstGeom>
          <a:noFill/>
        </p:spPr>
      </p:pic>
      <p:pic>
        <p:nvPicPr>
          <p:cNvPr id="13315" name="Picture 3" descr="C:\Users\Daniele\Desktop\Texto\plantas1noguei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1262" y="-27384"/>
            <a:ext cx="1619250" cy="2381250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4338836" y="4653136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16121" y="564557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Orchards</a:t>
            </a:r>
          </a:p>
          <a:p>
            <a:r>
              <a:rPr lang="pt-PT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Established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16121" y="5344772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121851" y="578886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130427" y="6076771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5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6136" y="4653136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6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38700" y="5748873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6" name="Palavr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29175" y="609582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15984"/>
            <a:ext cx="9036496" cy="4709160"/>
          </a:xfrm>
        </p:spPr>
        <p:txBody>
          <a:bodyPr>
            <a:normAutofit/>
          </a:bodyPr>
          <a:lstStyle/>
          <a:p>
            <a:pPr algn="just"/>
            <a:r>
              <a:rPr lang="pt-PT" sz="27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Outros resultados indicam que as árvores enxertadas foram mais </a:t>
            </a:r>
            <a:r>
              <a:rPr lang="pt-PT" sz="27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propensos</a:t>
            </a:r>
            <a:r>
              <a:rPr lang="pt-PT" sz="27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 flor durante os primeiros quatro anos após o plantio do que mudas de polinização aberta derivados da mesma cultivares. </a:t>
            </a:r>
          </a:p>
          <a:p>
            <a:pPr algn="just"/>
            <a:endParaRPr lang="pt-PT" sz="27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Other results 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indicate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 grafted trees were more </a:t>
            </a:r>
            <a:r>
              <a:rPr lang="pt-B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likely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 to flower 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 first four years 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b="1" dirty="0" err="1" smtClean="0">
                <a:latin typeface="Times New Roman" pitchFamily="18" charset="0"/>
                <a:cs typeface="Times New Roman" pitchFamily="18" charset="0"/>
              </a:rPr>
              <a:t>planting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 seedlings than open </a:t>
            </a:r>
            <a:r>
              <a:rPr lang="pt-BR" sz="2700" b="1" dirty="0" err="1">
                <a:latin typeface="Times New Roman" pitchFamily="18" charset="0"/>
                <a:cs typeface="Times New Roman" pitchFamily="18" charset="0"/>
              </a:rPr>
              <a:t>pollinated</a:t>
            </a:r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700" b="1" dirty="0" err="1">
                <a:latin typeface="Times New Roman" pitchFamily="18" charset="0"/>
                <a:cs typeface="Times New Roman" pitchFamily="18" charset="0"/>
              </a:rPr>
              <a:t>cultivars</a:t>
            </a:r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700" b="1" dirty="0" err="1">
                <a:latin typeface="Times New Roman" pitchFamily="18" charset="0"/>
                <a:cs typeface="Times New Roman" pitchFamily="18" charset="0"/>
              </a:rPr>
              <a:t>derived</a:t>
            </a:r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700" b="1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 it.</a:t>
            </a:r>
            <a:endParaRPr lang="pt-BR" sz="2700" dirty="0"/>
          </a:p>
          <a:p>
            <a:pPr algn="just"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14338" name="Picture 2" descr="C:\Users\Daniele\Desktop\Texto\polinização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38328"/>
            <a:ext cx="1619672" cy="1619672"/>
          </a:xfrm>
          <a:prstGeom prst="rect">
            <a:avLst/>
          </a:prstGeom>
          <a:noFill/>
        </p:spPr>
      </p:pic>
      <p:pic>
        <p:nvPicPr>
          <p:cNvPr id="14339" name="Picture 3" descr="C:\Users\Daniele\Desktop\Texto\a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9824" y="5286298"/>
            <a:ext cx="1584176" cy="1571702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>
          <a:xfrm>
            <a:off x="3681527" y="4365104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28164" y="57239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ikely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28164" y="5423158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949868" y="586724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1639" y="4349859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5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6142" y="583410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96024" y="1700808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ANTES DE INTERAGIR COM TEXTO E SOM DOS PAPERS DA DISCIPLINA 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LEIA E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OUÇA O ALFABETO</a:t>
            </a:r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0" descr="Port_3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4537"/>
            <a:ext cx="1219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860925" y="2089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00707" y="6620756"/>
            <a:ext cx="60486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1801374" y="261411"/>
            <a:ext cx="57606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9" name="Picture 31" descr="Port_1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49" y="-12989"/>
            <a:ext cx="1312301" cy="10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/>
          <p:cNvSpPr>
            <a:spLocks noChangeArrowheads="1" noChangeShapeType="1" noTextEdit="1"/>
          </p:cNvSpPr>
          <p:nvPr/>
        </p:nvSpPr>
        <p:spPr bwMode="auto">
          <a:xfrm>
            <a:off x="2360713" y="837161"/>
            <a:ext cx="4235013" cy="515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074"/>
              </a:avLst>
            </a:prstTxWarp>
          </a:bodyPr>
          <a:lstStyle/>
          <a:p>
            <a:pPr algn="ctr"/>
            <a:r>
              <a:rPr lang="pt-BR" sz="20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ALFABETO</a:t>
            </a:r>
            <a:endParaRPr lang="pt-BR" sz="20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3" name="Picture 19" descr="Port_10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46" y="5877272"/>
            <a:ext cx="1351340" cy="9459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professor"/>
          <p:cNvPicPr>
            <a:picLocks noChangeAspect="1" noChangeArrowheads="1" noCrop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78" y="-171400"/>
            <a:ext cx="1657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29"/>
          <p:cNvSpPr>
            <a:spLocks noChangeShapeType="1"/>
          </p:cNvSpPr>
          <p:nvPr/>
        </p:nvSpPr>
        <p:spPr bwMode="auto">
          <a:xfrm rot="5400000">
            <a:off x="-1598527" y="3698540"/>
            <a:ext cx="36373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rot="5400000">
            <a:off x="7097641" y="3511733"/>
            <a:ext cx="36373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11560" y="4134852"/>
            <a:ext cx="7973582" cy="44627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t-BR" sz="2300" dirty="0" smtClean="0">
                <a:solidFill>
                  <a:srgbClr val="0033CC"/>
                </a:solidFill>
              </a:rPr>
              <a:t>a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b </a:t>
            </a:r>
            <a:r>
              <a:rPr lang="pt-BR" sz="2300" dirty="0" smtClean="0"/>
              <a:t> </a:t>
            </a:r>
            <a:r>
              <a:rPr lang="pt-BR" sz="2300" dirty="0" smtClean="0">
                <a:solidFill>
                  <a:srgbClr val="0033CC"/>
                </a:solidFill>
              </a:rPr>
              <a:t>c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d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e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f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g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h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i 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j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k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l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m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n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o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p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q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r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s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t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0033CC"/>
                </a:solidFill>
              </a:rPr>
              <a:t>u</a:t>
            </a:r>
            <a:r>
              <a:rPr lang="pt-BR" sz="2300" dirty="0" smtClean="0"/>
              <a:t>  </a:t>
            </a:r>
            <a:r>
              <a:rPr lang="pt-BR" sz="2300" dirty="0" smtClean="0">
                <a:solidFill>
                  <a:srgbClr val="FF0000"/>
                </a:solidFill>
              </a:rPr>
              <a:t>v</a:t>
            </a:r>
            <a:r>
              <a:rPr lang="pt-BR" sz="2300" dirty="0" smtClean="0"/>
              <a:t>  </a:t>
            </a:r>
            <a:r>
              <a:rPr lang="en-US" sz="2300" dirty="0" smtClean="0">
                <a:solidFill>
                  <a:srgbClr val="0033CC"/>
                </a:solidFill>
              </a:rPr>
              <a:t>w</a:t>
            </a:r>
            <a:r>
              <a:rPr lang="en-US" sz="2300" dirty="0" smtClean="0"/>
              <a:t>  </a:t>
            </a:r>
            <a:r>
              <a:rPr lang="en-US" sz="2300" dirty="0" smtClean="0">
                <a:solidFill>
                  <a:srgbClr val="FF0000"/>
                </a:solidFill>
              </a:rPr>
              <a:t>x</a:t>
            </a:r>
            <a:r>
              <a:rPr lang="en-US" sz="2300" dirty="0" smtClean="0"/>
              <a:t>  </a:t>
            </a:r>
            <a:r>
              <a:rPr lang="en-US" sz="2300" dirty="0" smtClean="0">
                <a:solidFill>
                  <a:srgbClr val="0033CC"/>
                </a:solidFill>
              </a:rPr>
              <a:t>y</a:t>
            </a:r>
            <a:r>
              <a:rPr lang="en-US" sz="2300" dirty="0" smtClean="0"/>
              <a:t>  </a:t>
            </a:r>
            <a:r>
              <a:rPr lang="en-US" sz="2300" dirty="0" smtClean="0">
                <a:solidFill>
                  <a:srgbClr val="FF0000"/>
                </a:solidFill>
              </a:rPr>
              <a:t>z</a:t>
            </a:r>
            <a:endParaRPr lang="pt-BR" sz="2300" dirty="0">
              <a:solidFill>
                <a:srgbClr val="FF0000"/>
              </a:solidFill>
            </a:endParaRPr>
          </a:p>
        </p:txBody>
      </p:sp>
      <p:sp>
        <p:nvSpPr>
          <p:cNvPr id="29" name="Seta para a direita 28"/>
          <p:cNvSpPr/>
          <p:nvPr/>
        </p:nvSpPr>
        <p:spPr>
          <a:xfrm>
            <a:off x="3138059" y="5330127"/>
            <a:ext cx="2072694" cy="504056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1200" b="1" dirty="0" smtClean="0">
                <a:solidFill>
                  <a:schemeClr val="bg1"/>
                </a:solidFill>
              </a:rPr>
              <a:t>TODO TEXTO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pic>
        <p:nvPicPr>
          <p:cNvPr id="32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644507" y="4653136"/>
            <a:ext cx="243840" cy="24384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33" name="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1"/>
          <a:stretch>
            <a:fillRect/>
          </a:stretch>
        </p:blipFill>
        <p:spPr>
          <a:xfrm>
            <a:off x="948457" y="46531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34" name="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1251934" y="4653136"/>
            <a:ext cx="243840" cy="24384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35" name="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50259" y="46531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36" name="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1847901" y="46531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38" name="g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5"/>
          <a:stretch>
            <a:fillRect/>
          </a:stretch>
        </p:blipFill>
        <p:spPr>
          <a:xfrm>
            <a:off x="2389125" y="466701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39" name="h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2681260" y="466701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40" name="i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2978770" y="467124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41" name="j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8"/>
          <a:stretch>
            <a:fillRect/>
          </a:stretch>
        </p:blipFill>
        <p:spPr>
          <a:xfrm>
            <a:off x="3262275" y="468029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42" name="k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0"/>
          <a:stretch>
            <a:fillRect/>
          </a:stretch>
        </p:blipFill>
        <p:spPr>
          <a:xfrm>
            <a:off x="3540599" y="4693879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43" name="l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3823081" y="4703083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44" name="m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4132957" y="469418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45" name="n.mp3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4469543" y="468950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46" name="o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4778600" y="468950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47" name="p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3"/>
          <a:stretch>
            <a:fillRect/>
          </a:stretch>
        </p:blipFill>
        <p:spPr>
          <a:xfrm>
            <a:off x="5089213" y="470776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48" name="q.mp3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5415804" y="470776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50" name="f.mp3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2115365" y="466701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1" name="r.mp3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6"/>
          <a:stretch>
            <a:fillRect/>
          </a:stretch>
        </p:blipFill>
        <p:spPr>
          <a:xfrm>
            <a:off x="5706624" y="470776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2" name="s.mp3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989949" y="4712439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53" name="t.mp3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8"/>
          <a:stretch>
            <a:fillRect/>
          </a:stretch>
        </p:blipFill>
        <p:spPr>
          <a:xfrm>
            <a:off x="6267135" y="470323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4" name="u.mp3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9"/>
          <a:stretch>
            <a:fillRect/>
          </a:stretch>
        </p:blipFill>
        <p:spPr>
          <a:xfrm>
            <a:off x="6548355" y="469418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55" name="v.mp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6834596" y="47035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6" name="w.mp3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1"/>
          <a:stretch>
            <a:fillRect/>
          </a:stretch>
        </p:blipFill>
        <p:spPr>
          <a:xfrm>
            <a:off x="7167223" y="469418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57" name="x.mp3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2"/>
          <a:stretch>
            <a:fillRect/>
          </a:stretch>
        </p:blipFill>
        <p:spPr>
          <a:xfrm>
            <a:off x="7515041" y="468950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8" name="y.mp3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7806640" y="468980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59" name="z.mp3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4"/>
          <a:stretch>
            <a:fillRect/>
          </a:stretch>
        </p:blipFill>
        <p:spPr>
          <a:xfrm>
            <a:off x="8132081" y="469418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2" name="afabeto.mp3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5"/>
          <a:stretch>
            <a:fillRect/>
          </a:stretch>
        </p:blipFill>
        <p:spPr>
          <a:xfrm>
            <a:off x="5401824" y="5291830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7344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2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4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4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4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7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40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8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63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6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63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24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32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08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92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32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63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69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1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aniele\Desktop\Texto\saco-de-dinhei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075384"/>
            <a:ext cx="2971800" cy="3810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Conclusão</a:t>
            </a:r>
            <a:b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endParaRPr lang="pt-BR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valorização da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espécie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por práticas agroflorestais, a torna mais atraente para os produtores.</a:t>
            </a:r>
          </a:p>
          <a:p>
            <a:pPr algn="just"/>
            <a:endParaRPr lang="pt-B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 recovery of the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for agroforestry practices, makes it </a:t>
            </a: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more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attractive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producers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2447227" y="4836368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58002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Species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5499418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115616" y="593398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5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1440" y="4836368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5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3120" y="5901985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8600"/>
            <a:ext cx="8229600" cy="53286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Estes resultados sugerem que os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proprietários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procuram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estabelecer plantações de nogueiras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pretas,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produção de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castanha,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 considerar o uso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enxertos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cultivares  em recipientes selecionados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melhor qualidade  da planta.</a:t>
            </a:r>
          </a:p>
          <a:p>
            <a:pPr algn="just"/>
            <a:endParaRPr lang="pt-B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These results suggest that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owners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who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seek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to establish plantations of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walnut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for nut production, should consider the use of container  </a:t>
            </a:r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scion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cultivar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 for better plant quality.</a:t>
            </a:r>
          </a:p>
          <a:p>
            <a:pPr algn="just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139952" y="5289977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574603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Owners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Seek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Scion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44522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310496" y="588931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319072" y="617722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1328992" y="6452687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3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80112" y="5254169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7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43661" y="586178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8" name="Palavr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51662" y="616278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9" name="Palavra_0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51662" y="645268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66277"/>
              </p:ext>
            </p:extLst>
          </p:nvPr>
        </p:nvGraphicFramePr>
        <p:xfrm>
          <a:off x="539552" y="764704"/>
          <a:ext cx="7869560" cy="526230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934780"/>
                <a:gridCol w="393478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Vocabulário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Vocabulary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mudas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seedling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madeira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wood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raiz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root 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solo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soil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adubação 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fertilization 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coroamento 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crown</a:t>
                      </a:r>
                      <a:endParaRPr lang="pt-B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flores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flowers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polinização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pollinated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árvores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trees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plantio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planting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espécie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species 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12710" y="6237312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6" name="Seta para a direita 5"/>
          <p:cNvSpPr/>
          <p:nvPr/>
        </p:nvSpPr>
        <p:spPr>
          <a:xfrm>
            <a:off x="3203848" y="6255216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940152" y="148478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5940152" y="191683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5940152" y="234888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940152" y="274739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P4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940152" y="317944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P5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940152" y="361148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P6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940152" y="407707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P7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940152" y="450912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P8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5940152" y="494116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P9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5940152" y="533968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500" b="1" dirty="0" smtClean="0">
                <a:solidFill>
                  <a:schemeClr val="bg1"/>
                </a:solidFill>
              </a:rPr>
              <a:t>P10</a:t>
            </a:r>
            <a:endParaRPr lang="pt-BR" sz="500" b="1" dirty="0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5940152" y="577172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500" b="1" dirty="0" smtClean="0">
                <a:solidFill>
                  <a:schemeClr val="bg1"/>
                </a:solidFill>
              </a:rPr>
              <a:t>P11</a:t>
            </a:r>
            <a:endParaRPr lang="pt-BR" sz="500" b="1" dirty="0">
              <a:solidFill>
                <a:schemeClr val="bg1"/>
              </a:solidFill>
            </a:endParaRPr>
          </a:p>
        </p:txBody>
      </p:sp>
      <p:pic>
        <p:nvPicPr>
          <p:cNvPr id="3" name="Linh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88224" y="143990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8" name="Linh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88224" y="192225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9" name="Linha_0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77004" y="235924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0" name="Linha_0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88224" y="273136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1" name="Linha_05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77926" y="315126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2" name="Linha_06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72316" y="357728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3" name="Linha_07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82614" y="403711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4" name="Linha_08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78844" y="447876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5" name="Linha_09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74959" y="491363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6" name="Linha_10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88224" y="53065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7" name="Linha_11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72316" y="573245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9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8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702861"/>
              </p:ext>
            </p:extLst>
          </p:nvPr>
        </p:nvGraphicFramePr>
        <p:xfrm>
          <a:off x="323528" y="548685"/>
          <a:ext cx="8424936" cy="540059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2468"/>
                <a:gridCol w="4212468"/>
              </a:tblGrid>
              <a:tr h="54429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Dicionário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Dictionary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leste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east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foi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was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estudo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study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anos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years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primeiro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first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quarto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four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crescimento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growth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sobrevivência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survival 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preto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black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com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sz="1800" kern="1200" baseline="0" dirty="0" smtClean="0"/>
                        <a:t>with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82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repetições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sz="1800" kern="1200" baseline="0" dirty="0" smtClean="0"/>
                        <a:t>replications</a:t>
                      </a:r>
                      <a:endParaRPr lang="pt-B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3203848" y="6255216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5940152" y="1241637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940152" y="1673685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940152" y="210573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940152" y="2504245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P4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940152" y="293629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P5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940152" y="342399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P6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5940152" y="3865729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P7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5940152" y="4313679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P8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5940152" y="473777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P9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940152" y="5179767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500" b="1" dirty="0" smtClean="0">
                <a:solidFill>
                  <a:schemeClr val="bg1"/>
                </a:solidFill>
              </a:rPr>
              <a:t>P10</a:t>
            </a:r>
            <a:endParaRPr lang="pt-BR" sz="500" b="1" dirty="0">
              <a:solidFill>
                <a:schemeClr val="bg1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5940152" y="5608091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500" b="1" dirty="0" smtClean="0">
                <a:solidFill>
                  <a:schemeClr val="bg1"/>
                </a:solidFill>
              </a:rPr>
              <a:t>P11</a:t>
            </a:r>
            <a:endParaRPr lang="pt-BR" sz="500" b="1" dirty="0">
              <a:solidFill>
                <a:schemeClr val="bg1"/>
              </a:solidFill>
            </a:endParaRPr>
          </a:p>
        </p:txBody>
      </p:sp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01156" y="6235310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" name="Linh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81874" y="1201761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1" name="Linh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98652" y="164308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2" name="Linha_0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83794" y="206719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3" name="Linha_0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68916" y="246114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4" name="Linha_05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71094" y="289954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5" name="Linha_06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73108" y="339090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6" name="Linha_07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579716" y="3837429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7" name="Linha_08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96742" y="428045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8" name="Linha_09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98776" y="471237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9" name="Linha_10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586056" y="515436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40" name="Linha_11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73252" y="558129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4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9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2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4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82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1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niele\Desktop\Texto\arvores jap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08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-252536" y="5373216"/>
            <a:ext cx="56166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Obrigada!</a:t>
            </a:r>
          </a:p>
          <a:p>
            <a:pPr algn="ctr"/>
            <a:r>
              <a:rPr lang="pt-BR" sz="4600" b="1" dirty="0" smtClean="0">
                <a:latin typeface="Times New Roman" pitchFamily="18" charset="0"/>
                <a:cs typeface="Times New Roman" pitchFamily="18" charset="0"/>
              </a:rPr>
              <a:t>Thanks!</a:t>
            </a:r>
            <a:endParaRPr lang="pt-BR" sz="4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6824988" y="5873080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448216"/>
            <a:ext cx="81044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 Black" pitchFamily="34" charset="0"/>
              </a:rPr>
              <a:t>“SCIENCE IS THE ART OF DISCOVERING</a:t>
            </a:r>
          </a:p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Arial Black" pitchFamily="34" charset="0"/>
              </a:rPr>
              <a:t>THINGS ABOUT THE WORLD WORK”</a:t>
            </a:r>
            <a:endParaRPr lang="pt-BR" sz="2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3887" y="1425409"/>
            <a:ext cx="81044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000"/>
                </a:solidFill>
                <a:latin typeface="Arial Black" pitchFamily="34" charset="0"/>
              </a:rPr>
              <a:t>“</a:t>
            </a:r>
            <a:r>
              <a:rPr lang="pt-BR" sz="2600" b="1" dirty="0" smtClean="0">
                <a:solidFill>
                  <a:srgbClr val="FFC000"/>
                </a:solidFill>
                <a:latin typeface="Arial Black" pitchFamily="34" charset="0"/>
              </a:rPr>
              <a:t>CIÊNCIA É  A ARTE DE DESCOBRIR COMO AS COISAS A RESPEITO DO MUNDO FUNCIONAM</a:t>
            </a:r>
            <a:r>
              <a:rPr lang="en-US" sz="2600" b="1" dirty="0" smtClean="0">
                <a:solidFill>
                  <a:srgbClr val="FFC000"/>
                </a:solidFill>
                <a:latin typeface="Arial Black" pitchFamily="34" charset="0"/>
              </a:rPr>
              <a:t>”</a:t>
            </a:r>
            <a:endParaRPr lang="pt-BR" sz="2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1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9430" y="5733256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1125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Efeitos do Tipo de </a:t>
            </a:r>
            <a:r>
              <a:rPr lang="pt-BR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udas</a:t>
            </a: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no Estabelecimento, Crescimento e Precocidade de Nozes Pretas Orientais </a:t>
            </a:r>
          </a:p>
          <a:p>
            <a:pPr algn="ctr">
              <a:buNone/>
            </a:pPr>
            <a:r>
              <a:rPr lang="pt-BR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(Juglans nigra L.) </a:t>
            </a: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 Produção de Castanha</a:t>
            </a:r>
            <a:endParaRPr lang="pt-B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Effects 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pt-BR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Seedling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Type on the Establishment, </a:t>
            </a:r>
            <a:endParaRPr lang="pt-B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3000" b="1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and Precocity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of Eastern 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pt-BR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Walnuts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3000" b="1" i="1" dirty="0">
                <a:latin typeface="Times New Roman" pitchFamily="18" charset="0"/>
                <a:cs typeface="Times New Roman" pitchFamily="18" charset="0"/>
              </a:rPr>
              <a:t>Juglans </a:t>
            </a:r>
            <a:r>
              <a:rPr lang="pt-BR" sz="3000" b="1" i="1" dirty="0" smtClean="0">
                <a:latin typeface="Times New Roman" pitchFamily="18" charset="0"/>
                <a:cs typeface="Times New Roman" pitchFamily="18" charset="0"/>
              </a:rPr>
              <a:t>nigra </a:t>
            </a:r>
            <a:r>
              <a:rPr lang="pt-BR" sz="3000" b="1" i="1" dirty="0">
                <a:latin typeface="Times New Roman" pitchFamily="18" charset="0"/>
                <a:cs typeface="Times New Roman" pitchFamily="18" charset="0"/>
              </a:rPr>
              <a:t>L.) for </a:t>
            </a:r>
            <a:r>
              <a:rPr lang="pt-BR" sz="3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</a:t>
            </a:r>
            <a:r>
              <a:rPr lang="pt-BR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i="1" dirty="0" smtClean="0"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algn="ctr">
              <a:buNone/>
            </a:pPr>
            <a:endParaRPr lang="pt-BR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Brauer, D. K.; Brauer, D. E.; Ares, A.; Thomas, A. L.; Burner, D.; Idassi, J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Forest Science, </a:t>
            </a:r>
            <a:r>
              <a:rPr lang="pt-BR" sz="2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2010, 3, </a:t>
            </a:r>
            <a:r>
              <a:rPr lang="pt-BR" sz="2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1-8</a:t>
            </a:r>
          </a:p>
          <a:p>
            <a:pPr algn="ctr">
              <a:buNone/>
            </a:pPr>
            <a:endParaRPr lang="pt-BR" sz="19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aniele\Desktop\Texto\arvore_babos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75445" y="4856584"/>
            <a:ext cx="2668555" cy="2001416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3635896" y="3573016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35496" y="222730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35496" y="258734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5496" y="294738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L3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14" name="Som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6972" y="220486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5" name="Linha_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8192" y="257103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6" name="Linha_0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8192" y="295310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323528" y="5746030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Seedling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</a:rPr>
              <a:t>Walnuts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</a:rPr>
              <a:t>Nut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544522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1454512" y="588931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1463088" y="617722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1473008" y="6452687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3373742" y="504302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L4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32" name="Todo_Texto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98328" y="3573016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3" name="Linha_0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25626" y="50142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4" name="Palavra_01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89974" y="585013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5" name="Palavra_02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95912" y="614766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6" name="Palavra_03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00728" y="644333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4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b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Introduction</a:t>
            </a:r>
            <a:endParaRPr lang="pt-BR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176"/>
            <a:ext cx="8229600" cy="4709160"/>
          </a:xfrm>
        </p:spPr>
        <p:txBody>
          <a:bodyPr/>
          <a:lstStyle/>
          <a:p>
            <a:r>
              <a:rPr lang="pt-B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Juglans nigra;</a:t>
            </a:r>
          </a:p>
          <a:p>
            <a:pPr lvl="1"/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dos Estados Unidos</a:t>
            </a:r>
          </a:p>
          <a:p>
            <a:pPr lvl="1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Castanha e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adeira</a:t>
            </a:r>
          </a:p>
          <a:p>
            <a:pPr lvl="1"/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Daniele\Desktop\Texto\10-16 00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4000500"/>
            <a:ext cx="3810000" cy="285750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572000" y="979468"/>
            <a:ext cx="432048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Juglans nigra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of the USA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Brown and </a:t>
            </a:r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Wood</a:t>
            </a:r>
          </a:p>
        </p:txBody>
      </p:sp>
      <p:pic>
        <p:nvPicPr>
          <p:cNvPr id="2053" name="Picture 5" descr="C:\Users\Daniele\Desktop\Texto\Juglans-nigr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3667273"/>
            <a:ext cx="4680520" cy="3190727"/>
          </a:xfrm>
          <a:prstGeom prst="rect">
            <a:avLst/>
          </a:prstGeom>
          <a:noFill/>
        </p:spPr>
      </p:pic>
      <p:sp>
        <p:nvSpPr>
          <p:cNvPr id="9" name="Seta para a direita 8"/>
          <p:cNvSpPr/>
          <p:nvPr/>
        </p:nvSpPr>
        <p:spPr>
          <a:xfrm>
            <a:off x="179512" y="3278420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7956376" y="119675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7937318" y="1635723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7956376" y="206084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28184" y="3278610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East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smtClean="0">
                <a:solidFill>
                  <a:srgbClr val="FF0000"/>
                </a:solidFill>
              </a:rPr>
              <a:t>Wood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228184" y="297780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7020272" y="338952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7028848" y="3691989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3" name="Picture 7" descr="C:\Users\Daniele\Desktop\Texto\Black_Walnut_Juglans_nigra_Nut_2400px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9952" y="2828106"/>
            <a:ext cx="1944216" cy="1609006"/>
          </a:xfrm>
          <a:prstGeom prst="rect">
            <a:avLst/>
          </a:prstGeom>
          <a:noFill/>
        </p:spPr>
      </p:pic>
      <p:pic>
        <p:nvPicPr>
          <p:cNvPr id="4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39038" y="3267233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6" name="Linh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76632" y="116368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7" name="Linh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85258" y="1602579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8" name="Linha_0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602510" y="203197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4" name="Palavra_0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63868" y="336085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5" name="Palavra_02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63788" y="3667273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16632"/>
            <a:ext cx="8229600" cy="470916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ráticas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groflorestais;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Atratividade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econômica;</a:t>
            </a:r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US$0,50              US$ 5,00</a:t>
            </a:r>
          </a:p>
          <a:p>
            <a:pPr lvl="1"/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Raiz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nua e enxerto</a:t>
            </a:r>
            <a:endParaRPr lang="pt-BR" dirty="0" smtClean="0">
              <a:solidFill>
                <a:srgbClr val="333333"/>
              </a:solidFill>
              <a:latin typeface="arial"/>
            </a:endParaRPr>
          </a:p>
          <a:p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Agroforestry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practices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attractiveness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$ 0.50 </a:t>
            </a:r>
          </a:p>
          <a:p>
            <a:pPr lvl="1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$ 5.00</a:t>
            </a:r>
          </a:p>
          <a:p>
            <a:pPr lvl="1"/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Bare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container </a:t>
            </a:r>
          </a:p>
          <a:p>
            <a:pPr marL="585216" lvl="1" indent="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stock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131840" y="1268760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3" descr="C:\Users\Daniele\Desktop\Texto\Nogueira (Juglans regia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104" y="44624"/>
            <a:ext cx="3600400" cy="4680520"/>
          </a:xfrm>
          <a:prstGeom prst="rect">
            <a:avLst/>
          </a:prstGeom>
          <a:noFill/>
        </p:spPr>
      </p:pic>
      <p:pic>
        <p:nvPicPr>
          <p:cNvPr id="3074" name="Picture 2" descr="C:\Users\Daniele\Desktop\Texto\45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240" y="4457170"/>
            <a:ext cx="2400829" cy="2400829"/>
          </a:xfrm>
          <a:prstGeom prst="rect">
            <a:avLst/>
          </a:prstGeom>
          <a:noFill/>
        </p:spPr>
      </p:pic>
      <p:sp>
        <p:nvSpPr>
          <p:cNvPr id="11" name="Seta em curva para a esquerda 10"/>
          <p:cNvSpPr/>
          <p:nvPr/>
        </p:nvSpPr>
        <p:spPr>
          <a:xfrm>
            <a:off x="2771800" y="3140968"/>
            <a:ext cx="216024" cy="648072"/>
          </a:xfrm>
          <a:prstGeom prst="curved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35496" y="227093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41434" y="274739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40" name="Seta para a direita 39"/>
          <p:cNvSpPr/>
          <p:nvPr/>
        </p:nvSpPr>
        <p:spPr>
          <a:xfrm>
            <a:off x="55448" y="324671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41" name="Seta para a direita 40"/>
          <p:cNvSpPr/>
          <p:nvPr/>
        </p:nvSpPr>
        <p:spPr>
          <a:xfrm>
            <a:off x="59248" y="367755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L4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42" name="Seta para a direita 41"/>
          <p:cNvSpPr/>
          <p:nvPr/>
        </p:nvSpPr>
        <p:spPr>
          <a:xfrm>
            <a:off x="71124" y="414908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L5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47" name="Picture 3" descr="C:\Users\Daniele\Desktop\Texto\arvore-de-dinheir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1" y="4457171"/>
            <a:ext cx="2232247" cy="2429322"/>
          </a:xfrm>
          <a:prstGeom prst="rect">
            <a:avLst/>
          </a:prstGeom>
          <a:noFill/>
        </p:spPr>
      </p:pic>
      <p:pic>
        <p:nvPicPr>
          <p:cNvPr id="2" name="Linh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1166" y="226485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7" name="Linha_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75145" y="2719735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8" name="Linha_0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9710" y="322116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48" name="Linha_0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9828" y="365563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49" name="Linha_05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6677" y="411542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52" name="Seta para a direita 51"/>
          <p:cNvSpPr/>
          <p:nvPr/>
        </p:nvSpPr>
        <p:spPr>
          <a:xfrm>
            <a:off x="1907704" y="4971256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pic>
        <p:nvPicPr>
          <p:cNvPr id="50" name="Todo_Texto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98424" y="4941168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54" name="CaixaDeTexto 53"/>
          <p:cNvSpPr txBox="1"/>
          <p:nvPr/>
        </p:nvSpPr>
        <p:spPr>
          <a:xfrm>
            <a:off x="175836" y="5584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solidFill>
                  <a:srgbClr val="FF0000"/>
                </a:solidFill>
              </a:rPr>
              <a:t>Root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75836" y="528339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56" name="Seta para a direita 55"/>
          <p:cNvSpPr/>
          <p:nvPr/>
        </p:nvSpPr>
        <p:spPr>
          <a:xfrm>
            <a:off x="827584" y="572748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51" name="Palavra_01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63464" y="5693697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5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5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12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888" y="764704"/>
            <a:ext cx="8229600" cy="1368152"/>
          </a:xfrm>
        </p:spPr>
        <p:txBody>
          <a:bodyPr>
            <a:normAutofit/>
          </a:bodyPr>
          <a:lstStyle/>
          <a:p>
            <a:pPr algn="just"/>
            <a:r>
              <a:rPr lang="pt-BR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 pesquisa foi dividida em três partes:</a:t>
            </a:r>
            <a:br>
              <a:rPr lang="pt-BR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study was divided into three parts:</a:t>
            </a:r>
            <a:endParaRPr lang="pt-BR" sz="31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697" y="2248232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primeiro estudo comparou a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sobrevivência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 crescimento de mudas de </a:t>
            </a:r>
            <a:r>
              <a:rPr lang="pt-B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raiz nua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do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recipiente. </a:t>
            </a: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 first study compared the 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survival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and growth of 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bare-root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seedlings and container.</a:t>
            </a:r>
          </a:p>
        </p:txBody>
      </p:sp>
      <p:pic>
        <p:nvPicPr>
          <p:cNvPr id="6146" name="Picture 2" descr="C:\Users\Daniele\Desktop\Texto\ABAAAAQ7sAK-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2071" y="4695801"/>
            <a:ext cx="2628441" cy="2162198"/>
          </a:xfrm>
          <a:prstGeom prst="rect">
            <a:avLst/>
          </a:prstGeom>
          <a:noFill/>
        </p:spPr>
      </p:pic>
      <p:pic>
        <p:nvPicPr>
          <p:cNvPr id="6147" name="Picture 3" descr="C:\Users\Daniele\Desktop\Texto\20061129_BulbosRaizesNuasSite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561" y="4695801"/>
            <a:ext cx="3280417" cy="2178428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3883275" y="4539208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5496" y="166727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0815" y="382751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35313" y="544522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Survival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</a:rPr>
              <a:t>Bare</a:t>
            </a:r>
            <a:r>
              <a:rPr lang="pt-BR" b="1" u="sng" dirty="0" smtClean="0">
                <a:solidFill>
                  <a:srgbClr val="FF0000"/>
                </a:solidFill>
              </a:rPr>
              <a:t>-root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35313" y="508518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666297" y="551723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674873" y="580526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5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01605" y="4503400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6" name="Linh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77036" y="162880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5" name="Linh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0256" y="378904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6" name="Palavra_01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62565" y="544522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7" name="Palavra_02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62565" y="577744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-108520" y="4462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 e Métodos</a:t>
            </a:r>
            <a:r>
              <a:rPr lang="pt-BR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000" b="1" dirty="0" err="1" smtClean="0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dirty="0" err="1">
                <a:latin typeface="Times New Roman" pitchFamily="18" charset="0"/>
                <a:cs typeface="Times New Roman" pitchFamily="18" charset="0"/>
              </a:rPr>
              <a:t>Methods</a:t>
            </a:r>
            <a:endParaRPr lang="pt-B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e\Desktop\Texto\Black_Walnut.jpg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8000"/>
          </a:blip>
          <a:srcRect/>
          <a:stretch>
            <a:fillRect/>
          </a:stretch>
        </p:blipFill>
        <p:spPr bwMode="auto">
          <a:xfrm>
            <a:off x="0" y="1"/>
            <a:ext cx="9144000" cy="6885058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2276872"/>
            <a:ext cx="4474840" cy="4709160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Caracterização do local;</a:t>
            </a:r>
          </a:p>
          <a:p>
            <a:pPr lvl="1"/>
            <a:r>
              <a:rPr lang="pt-BR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ooneville</a:t>
            </a:r>
            <a:r>
              <a:rPr lang="pt-BR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Arkansas, </a:t>
            </a:r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EUA</a:t>
            </a:r>
          </a:p>
          <a:p>
            <a:pPr lvl="1"/>
            <a:r>
              <a:rPr lang="pt-B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Solo</a:t>
            </a:r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argiloso</a:t>
            </a:r>
          </a:p>
          <a:p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Plantadas em janeiro </a:t>
            </a:r>
            <a:r>
              <a:rPr lang="pt-B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Covas de 30 X 60 cm;</a:t>
            </a:r>
          </a:p>
          <a:p>
            <a:r>
              <a:rPr lang="pt-BR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linhas 7,3 m de distância</a:t>
            </a:r>
            <a:endParaRPr lang="pt-BR" sz="2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60440" y="2262931"/>
            <a:ext cx="51480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Site characterization;</a:t>
            </a:r>
          </a:p>
          <a:p>
            <a:pPr marL="868680" lvl="1" indent="-283464" algn="just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Booneville, Arkansas, USA</a:t>
            </a:r>
          </a:p>
          <a:p>
            <a:pPr marL="868680" lvl="1" indent="-283464" algn="just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pt-BR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pt-B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silt</a:t>
            </a:r>
            <a:r>
              <a:rPr lang="pt-B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loam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68680" lvl="1" indent="-283464" algn="just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pt-BR" sz="2200" b="1" dirty="0" err="1" smtClean="0">
                <a:latin typeface="Times New Roman" pitchFamily="18" charset="0"/>
                <a:cs typeface="Times New Roman" pitchFamily="18" charset="0"/>
              </a:rPr>
              <a:t>Planted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in January </a:t>
            </a:r>
            <a:r>
              <a:rPr lang="pt-B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pt-BR" sz="2200" b="1" dirty="0" err="1">
                <a:latin typeface="Times New Roman" pitchFamily="18" charset="0"/>
                <a:cs typeface="Times New Roman" pitchFamily="18" charset="0"/>
              </a:rPr>
              <a:t>Holes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 30 x 60 cm;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rows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7.3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 apart</a:t>
            </a:r>
            <a:endParaRPr lang="pt-BR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816424" y="5115272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8100392" y="234888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8100392" y="281940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L3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8136772" y="325144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L4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8136772" y="364502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L5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8136772" y="404353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L6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8100392" y="443711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L7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6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02258" y="5079464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6" name="Linha_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55154" y="227687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8" name="Linha_04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61092" y="318516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0" name="Linha_06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72341" y="397724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21" name="Linha_07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78906" y="436510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23" name="CaixaDeTexto 22"/>
          <p:cNvSpPr txBox="1"/>
          <p:nvPr/>
        </p:nvSpPr>
        <p:spPr>
          <a:xfrm>
            <a:off x="6229925" y="558924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Soil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smtClean="0">
                <a:solidFill>
                  <a:srgbClr val="FF0000"/>
                </a:solidFill>
              </a:rPr>
              <a:t>2003</a:t>
            </a:r>
          </a:p>
          <a:p>
            <a:r>
              <a:rPr lang="pt-BR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Clayey</a:t>
            </a:r>
            <a:endParaRPr lang="pt-BR" b="1" u="sng" dirty="0" smtClean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53494" y="5301208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7079884" y="569972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088460" y="598775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22" name="Palavra_01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27956" y="566124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31" name="Palavra_02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39832" y="5921464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4096" name="Linha_05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92656" y="357301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4097" name="Linha_03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61092" y="2753112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29" name="Seta para a direita 28"/>
          <p:cNvSpPr/>
          <p:nvPr/>
        </p:nvSpPr>
        <p:spPr>
          <a:xfrm>
            <a:off x="7105928" y="623731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3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17" name="Palavra_03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756207" y="620949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4355976" y="1426131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of Bare Root and Container Stock</a:t>
            </a:r>
          </a:p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5496" y="1484784"/>
            <a:ext cx="4429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Comparação de </a:t>
            </a:r>
            <a:r>
              <a:rPr lang="pt-BR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Raiz </a:t>
            </a:r>
            <a:r>
              <a:rPr lang="pt-BR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ua </a:t>
            </a:r>
            <a:r>
              <a:rPr lang="pt-BR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Enxerto</a:t>
            </a:r>
            <a:endParaRPr lang="pt-BR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ítu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9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656" fill="hold"/>
                                        <p:tgtEl>
                                          <p:spTgt spid="4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"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800" fill="hold"/>
                                        <p:tgtEl>
                                          <p:spTgt spid="4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aniele\Desktop\Texto\adubo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15608" y="4215627"/>
            <a:ext cx="3528392" cy="2642373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8904" y="1268760"/>
            <a:ext cx="8229600" cy="4709160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Práticas Silviculturais</a:t>
            </a:r>
          </a:p>
          <a:p>
            <a:pPr lvl="1" algn="just"/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Adubação 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coroamento </a:t>
            </a:r>
          </a:p>
          <a:p>
            <a:pPr lvl="1" algn="just">
              <a:buNone/>
            </a:pPr>
            <a:endParaRPr lang="pt-BR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Silvicultural practices</a:t>
            </a:r>
          </a:p>
          <a:p>
            <a:pPr lvl="1" algn="just"/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Fertilization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crown</a:t>
            </a:r>
            <a:endParaRPr lang="pt-B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Daniele\Desktop\Texto\adubo_oeste_jnoonlin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2404" y="188640"/>
            <a:ext cx="3721596" cy="2468659"/>
          </a:xfrm>
          <a:prstGeom prst="rect">
            <a:avLst/>
          </a:prstGeom>
          <a:noFill/>
        </p:spPr>
      </p:pic>
      <p:pic>
        <p:nvPicPr>
          <p:cNvPr id="5122" name="Picture 2" descr="C:\Users\Daniele\Desktop\Texto\284_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12568" y="2492896"/>
            <a:ext cx="2627784" cy="1964269"/>
          </a:xfrm>
          <a:prstGeom prst="rect">
            <a:avLst/>
          </a:prstGeom>
          <a:noFill/>
        </p:spPr>
      </p:pic>
      <p:pic>
        <p:nvPicPr>
          <p:cNvPr id="5125" name="Picture 5" descr="C:\Users\Daniele\Desktop\Texto\tanquinho_coroamento_0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6512" y="3773842"/>
            <a:ext cx="2088232" cy="3084158"/>
          </a:xfrm>
          <a:prstGeom prst="rect">
            <a:avLst/>
          </a:prstGeom>
          <a:noFill/>
        </p:spPr>
      </p:pic>
      <p:pic>
        <p:nvPicPr>
          <p:cNvPr id="2" name="Todo_Tex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86098" y="4005064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9" name="Seta para a direita 8"/>
          <p:cNvSpPr/>
          <p:nvPr/>
        </p:nvSpPr>
        <p:spPr>
          <a:xfrm>
            <a:off x="2483768" y="4144888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35496" y="1488280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5496" y="292494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5" name="Linh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2804" y="145591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6" name="Linh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5552" y="290731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2339752" y="587223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Fertilization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</a:rPr>
              <a:t>crown</a:t>
            </a:r>
            <a:endParaRPr lang="pt-BR" b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39752" y="5571426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3851920" y="6015516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3860496" y="6303425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7" name="Palavra_01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28870" y="597622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8" name="Palavra_02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26932" y="626197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7456" y="78405"/>
            <a:ext cx="8229600" cy="5040560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Segundo estudo realizado para comparar a produção de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flores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mudas de 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polinização</a:t>
            </a: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aberta de algumas cultivares  e mudas de cultivares enxertadas </a:t>
            </a:r>
          </a:p>
          <a:p>
            <a:pPr lvl="1"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Arkansas e Tennessee.</a:t>
            </a:r>
          </a:p>
          <a:p>
            <a:pPr lvl="1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secondy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conducted to compare the production of 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pollinated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seedlings of some cultivars and seedlings of cultivars grafted</a:t>
            </a:r>
          </a:p>
          <a:p>
            <a:pPr lvl="1"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Arkansas and Tennessee</a:t>
            </a:r>
          </a:p>
          <a:p>
            <a:endParaRPr lang="pt-BR" dirty="0"/>
          </a:p>
        </p:txBody>
      </p:sp>
      <p:pic>
        <p:nvPicPr>
          <p:cNvPr id="7170" name="Picture 2" descr="C:\Users\Daniele\Desktop\Texto\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6512" y="1446557"/>
            <a:ext cx="1715551" cy="1368152"/>
          </a:xfrm>
          <a:prstGeom prst="rect">
            <a:avLst/>
          </a:prstGeom>
          <a:noFill/>
        </p:spPr>
      </p:pic>
      <p:pic>
        <p:nvPicPr>
          <p:cNvPr id="7171" name="Picture 3" descr="C:\Users\Daniele\Desktop\Texto\Image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1686" y="4869160"/>
            <a:ext cx="4422314" cy="1988839"/>
          </a:xfrm>
          <a:prstGeom prst="rect">
            <a:avLst/>
          </a:prstGeom>
          <a:noFill/>
        </p:spPr>
      </p:pic>
      <p:sp>
        <p:nvSpPr>
          <p:cNvPr id="6" name="Seta para a direita 5"/>
          <p:cNvSpPr/>
          <p:nvPr/>
        </p:nvSpPr>
        <p:spPr>
          <a:xfrm>
            <a:off x="1475656" y="4704184"/>
            <a:ext cx="1296144" cy="3299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800" b="1" dirty="0" smtClean="0">
                <a:solidFill>
                  <a:schemeClr val="bg1"/>
                </a:solidFill>
              </a:rPr>
              <a:t>TODO TEXTO</a:t>
            </a:r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1047" y="2993184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87122" y="4279448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L2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8847" y="566953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err="1" smtClean="0">
                <a:solidFill>
                  <a:srgbClr val="FF0000"/>
                </a:solidFill>
              </a:rPr>
              <a:t>Flowers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u="sng" dirty="0" err="1" smtClean="0">
                <a:solidFill>
                  <a:srgbClr val="FF0000"/>
                </a:solidFill>
              </a:rPr>
              <a:t>Pollinated</a:t>
            </a:r>
            <a:endParaRPr lang="pt-BR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8847" y="5368724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</a:rPr>
              <a:t>PALAVRAS CHAVES</a:t>
            </a:r>
            <a:endParaRPr lang="pt-BR" sz="2000" b="1" dirty="0">
              <a:solidFill>
                <a:srgbClr val="92D05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1611096" y="5792342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 smtClean="0">
                <a:solidFill>
                  <a:schemeClr val="bg1"/>
                </a:solidFill>
              </a:rPr>
              <a:t>P1</a:t>
            </a:r>
            <a:endParaRPr lang="pt-BR" sz="600" b="1" dirty="0">
              <a:solidFill>
                <a:schemeClr val="bg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1619672" y="6080251"/>
            <a:ext cx="576064" cy="17755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 smtClean="0">
                <a:solidFill>
                  <a:schemeClr val="bg1"/>
                </a:solidFill>
                <a:latin typeface="Arial Black" pitchFamily="34" charset="0"/>
              </a:rPr>
              <a:t>SOM: </a:t>
            </a:r>
            <a:r>
              <a:rPr lang="pt-BR" sz="600" b="1" dirty="0">
                <a:solidFill>
                  <a:schemeClr val="bg1"/>
                </a:solidFill>
              </a:rPr>
              <a:t>P</a:t>
            </a:r>
            <a:r>
              <a:rPr lang="pt-BR" sz="600" b="1" dirty="0" smtClean="0">
                <a:solidFill>
                  <a:schemeClr val="bg1"/>
                </a:solidFill>
              </a:rPr>
              <a:t>2</a:t>
            </a:r>
            <a:endParaRPr lang="pt-BR" sz="600" b="1" dirty="0">
              <a:solidFill>
                <a:schemeClr val="bg1"/>
              </a:solidFill>
            </a:endParaRPr>
          </a:p>
        </p:txBody>
      </p:sp>
      <p:pic>
        <p:nvPicPr>
          <p:cNvPr id="15" name="Linha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2233" y="4244616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6" name="Palavra_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77641" y="576380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7" name="Palavra_0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76500" y="6053968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4" name="Todo_Texto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10701" y="4668376"/>
            <a:ext cx="365760" cy="36576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  <p:pic>
        <p:nvPicPr>
          <p:cNvPr id="13" name="Linha_0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2233" y="2960040"/>
            <a:ext cx="243840" cy="243840"/>
          </a:xfrm>
          <a:prstGeom prst="rect">
            <a:avLst/>
          </a:prstGeom>
          <a:effectLst>
            <a:outerShdw blurRad="50800" dist="50800" dir="5400000" algn="ctr" rotWithShape="0">
              <a:srgbClr val="99FF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8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1178</TotalTime>
  <Words>977</Words>
  <Application>Microsoft Office PowerPoint</Application>
  <PresentationFormat>Apresentação na tela (4:3)</PresentationFormat>
  <Paragraphs>353</Paragraphs>
  <Slides>24</Slides>
  <Notes>1</Notes>
  <HiddenSlides>0</HiddenSlides>
  <MMClips>134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Ápice</vt:lpstr>
      <vt:lpstr> UNIVERSIDADE FEDERAL DO ESPÍRITO SANTO CENTRO DE CIÊNCIAS AGRÁRIAS Programa de Pós Graduação  - Ciências Florestais -</vt:lpstr>
      <vt:lpstr>Apresentação do PowerPoint</vt:lpstr>
      <vt:lpstr>Apresentação do PowerPoint</vt:lpstr>
      <vt:lpstr>Introdução Introduction</vt:lpstr>
      <vt:lpstr>Apresentação do PowerPoint</vt:lpstr>
      <vt:lpstr>A pesquisa foi dividida em três partes: The study was divided into three parts:</vt:lpstr>
      <vt:lpstr>Apresentação do PowerPoint</vt:lpstr>
      <vt:lpstr>Apresentação do PowerPoint</vt:lpstr>
      <vt:lpstr>Apresentação do PowerPoint</vt:lpstr>
      <vt:lpstr>Apresentação do PowerPoint</vt:lpstr>
      <vt:lpstr>Resultados Results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 Discussion </vt:lpstr>
      <vt:lpstr>Apresentação do PowerPoint</vt:lpstr>
      <vt:lpstr>Conclusão Conclusion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Daniele</dc:creator>
  <cp:lastModifiedBy>Daniele</cp:lastModifiedBy>
  <cp:revision>140</cp:revision>
  <dcterms:created xsi:type="dcterms:W3CDTF">2012-03-19T13:38:26Z</dcterms:created>
  <dcterms:modified xsi:type="dcterms:W3CDTF">2012-07-04T20:30:09Z</dcterms:modified>
</cp:coreProperties>
</file>