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87"/>
  </p:notesMasterIdLst>
  <p:sldIdLst>
    <p:sldId id="256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57" r:id="rId18"/>
    <p:sldId id="262" r:id="rId19"/>
    <p:sldId id="263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99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04" r:id="rId39"/>
    <p:sldId id="314" r:id="rId40"/>
    <p:sldId id="315" r:id="rId41"/>
    <p:sldId id="333" r:id="rId42"/>
    <p:sldId id="334" r:id="rId43"/>
    <p:sldId id="335" r:id="rId44"/>
    <p:sldId id="336" r:id="rId45"/>
    <p:sldId id="337" r:id="rId46"/>
    <p:sldId id="338" r:id="rId47"/>
    <p:sldId id="290" r:id="rId48"/>
    <p:sldId id="291" r:id="rId49"/>
    <p:sldId id="292" r:id="rId50"/>
    <p:sldId id="293" r:id="rId51"/>
    <p:sldId id="339" r:id="rId52"/>
    <p:sldId id="295" r:id="rId53"/>
    <p:sldId id="296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40" r:id="rId70"/>
    <p:sldId id="341" r:id="rId71"/>
    <p:sldId id="342" r:id="rId72"/>
    <p:sldId id="298" r:id="rId73"/>
    <p:sldId id="343" r:id="rId74"/>
    <p:sldId id="300" r:id="rId75"/>
    <p:sldId id="344" r:id="rId76"/>
    <p:sldId id="345" r:id="rId77"/>
    <p:sldId id="346" r:id="rId78"/>
    <p:sldId id="347" r:id="rId79"/>
    <p:sldId id="348" r:id="rId80"/>
    <p:sldId id="349" r:id="rId81"/>
    <p:sldId id="350" r:id="rId82"/>
    <p:sldId id="351" r:id="rId83"/>
    <p:sldId id="352" r:id="rId84"/>
    <p:sldId id="353" r:id="rId85"/>
    <p:sldId id="331" r:id="rId86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3" autoAdjust="0"/>
    <p:restoredTop sz="94660"/>
  </p:normalViewPr>
  <p:slideViewPr>
    <p:cSldViewPr>
      <p:cViewPr varScale="1">
        <p:scale>
          <a:sx n="108" d="100"/>
          <a:sy n="108" d="100"/>
        </p:scale>
        <p:origin x="2250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theme" Target="theme/theme1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F2654-505D-45A8-95A8-1EEB7F150099}" type="datetimeFigureOut">
              <a:rPr lang="pt-BR" smtClean="0"/>
              <a:t>31/08/2023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9350F-6CCA-498B-8981-E9CDC9FF2A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487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AD0BC8-B169-4716-A509-FADA922075D7}" type="slidenum">
              <a:rPr lang="pt-BR" altLang="pt-BR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25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934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30AC4-2098-45E6-B774-BECBA9971895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6168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30AC4-2098-45E6-B774-BECBA9971895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993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30AC4-2098-45E6-B774-BECBA9971895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936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30AC4-2098-45E6-B774-BECBA9971895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7324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30AC4-2098-45E6-B774-BECBA9971895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215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30AC4-2098-45E6-B774-BECBA9971895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284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30AC4-2098-45E6-B774-BECBA9971895}" type="slidenum">
              <a:rPr lang="pt-BR" smtClean="0"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912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84769" y="1179321"/>
            <a:ext cx="7374461" cy="1276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2007</a:t>
            </a:r>
            <a:r>
              <a:rPr spc="-10" dirty="0">
                <a:latin typeface="Arial"/>
                <a:cs typeface="Arial"/>
              </a:rPr>
              <a:t>8</a:t>
            </a:r>
            <a:r>
              <a:rPr dirty="0">
                <a:latin typeface="Arial"/>
                <a:cs typeface="Arial"/>
              </a:rPr>
              <a:t>4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spc="-125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opo</a:t>
            </a:r>
            <a:r>
              <a:rPr spc="-10" dirty="0">
                <a:latin typeface="Arial"/>
                <a:cs typeface="Arial"/>
              </a:rPr>
              <a:t>g</a:t>
            </a:r>
            <a:r>
              <a:rPr dirty="0">
                <a:latin typeface="Arial"/>
                <a:cs typeface="Arial"/>
              </a:rPr>
              <a:t>ra</a:t>
            </a:r>
            <a:r>
              <a:rPr spc="10" dirty="0">
                <a:latin typeface="Arial"/>
                <a:cs typeface="Arial"/>
              </a:rPr>
              <a:t>f</a:t>
            </a:r>
            <a:r>
              <a:rPr dirty="0">
                <a:latin typeface="Arial"/>
                <a:cs typeface="Arial"/>
              </a:rPr>
              <a:t>ia</a:t>
            </a:r>
            <a:r>
              <a:rPr spc="-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09/</a:t>
            </a:r>
            <a:r>
              <a:rPr spc="5" dirty="0"/>
              <a:t>0</a:t>
            </a:r>
            <a:r>
              <a:rPr dirty="0"/>
              <a:t>2/</a:t>
            </a:r>
            <a:r>
              <a:rPr spc="-5" dirty="0"/>
              <a:t>2</a:t>
            </a:r>
            <a:r>
              <a:rPr spc="-10" dirty="0"/>
              <a:t>0</a:t>
            </a:r>
            <a:r>
              <a:rPr dirty="0"/>
              <a:t>14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27000">
              <a:lnSpc>
                <a:spcPct val="100000"/>
              </a:lnSpc>
            </a:pPr>
            <a:fld id="{81D60167-4931-47E6-BA6A-407CBD079E47}" type="slidenum">
              <a:rPr sz="1200" b="1" spc="-10" dirty="0">
                <a:latin typeface="Arial Black"/>
                <a:cs typeface="Arial Black"/>
              </a:rPr>
              <a:t>‹nº›</a:t>
            </a:fld>
            <a:endParaRPr sz="1200">
              <a:latin typeface="Arial Black"/>
              <a:cs typeface="Arial Black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07066-9EF3-49AA-A219-95C7DD38A0DB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31/08/2023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5DB7-D55C-42DE-B697-1B637CCF1330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3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1670-2DAB-4BC4-A712-BC648B7C9C68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31/08/2023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BE413-7F39-414D-86D5-C71E1A04C7FC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373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848B8-99EE-4712-91DB-63875FC5E545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31/08/2023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A0E84-FE29-4F31-8ABD-1B537A9F35C3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07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6F662-CC40-4B9B-9928-745913797CD5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31/08/2023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38E33-E731-4673-9BF8-26771E03F24C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56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4624C-A1D6-4C00-90D1-7AB9BFA6B669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31/08/2023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69DDD-4256-47C6-AD8C-B7CE383CB11A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36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5EB2B-B629-4778-9E6E-CC63D7D1A6BE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31/08/2023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69A2D-04E5-4FF8-BBBC-6F4EE6A0A17C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259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9A60C-CAC6-45E2-801C-DD1A73F3E132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31/08/2023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8CA09-CD4C-4A33-8949-33AAE9262A4F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9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2007</a:t>
            </a:r>
            <a:r>
              <a:rPr spc="-10" dirty="0">
                <a:latin typeface="Arial"/>
                <a:cs typeface="Arial"/>
              </a:rPr>
              <a:t>8</a:t>
            </a:r>
            <a:r>
              <a:rPr dirty="0">
                <a:latin typeface="Arial"/>
                <a:cs typeface="Arial"/>
              </a:rPr>
              <a:t>4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spc="-125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opo</a:t>
            </a:r>
            <a:r>
              <a:rPr spc="-10" dirty="0">
                <a:latin typeface="Arial"/>
                <a:cs typeface="Arial"/>
              </a:rPr>
              <a:t>g</a:t>
            </a:r>
            <a:r>
              <a:rPr dirty="0">
                <a:latin typeface="Arial"/>
                <a:cs typeface="Arial"/>
              </a:rPr>
              <a:t>ra</a:t>
            </a:r>
            <a:r>
              <a:rPr spc="10" dirty="0">
                <a:latin typeface="Arial"/>
                <a:cs typeface="Arial"/>
              </a:rPr>
              <a:t>f</a:t>
            </a:r>
            <a:r>
              <a:rPr dirty="0">
                <a:latin typeface="Arial"/>
                <a:cs typeface="Arial"/>
              </a:rPr>
              <a:t>ia</a:t>
            </a:r>
            <a:r>
              <a:rPr spc="-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09/</a:t>
            </a:r>
            <a:r>
              <a:rPr spc="5" dirty="0"/>
              <a:t>0</a:t>
            </a:r>
            <a:r>
              <a:rPr dirty="0"/>
              <a:t>2/</a:t>
            </a:r>
            <a:r>
              <a:rPr spc="-5" dirty="0"/>
              <a:t>2</a:t>
            </a:r>
            <a:r>
              <a:rPr spc="-10" dirty="0"/>
              <a:t>0</a:t>
            </a:r>
            <a:r>
              <a:rPr dirty="0"/>
              <a:t>14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27000">
              <a:lnSpc>
                <a:spcPct val="100000"/>
              </a:lnSpc>
            </a:pPr>
            <a:fld id="{81D60167-4931-47E6-BA6A-407CBD079E47}" type="slidenum">
              <a:rPr sz="1200" b="1" spc="-10" dirty="0">
                <a:latin typeface="Arial Black"/>
                <a:cs typeface="Arial Black"/>
              </a:rPr>
              <a:t>‹nº›</a:t>
            </a:fld>
            <a:endParaRPr sz="1200">
              <a:latin typeface="Arial Black"/>
              <a:cs typeface="Arial Black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2007</a:t>
            </a:r>
            <a:r>
              <a:rPr spc="-10" dirty="0">
                <a:latin typeface="Arial"/>
                <a:cs typeface="Arial"/>
              </a:rPr>
              <a:t>8</a:t>
            </a:r>
            <a:r>
              <a:rPr dirty="0">
                <a:latin typeface="Arial"/>
                <a:cs typeface="Arial"/>
              </a:rPr>
              <a:t>4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spc="-125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opo</a:t>
            </a:r>
            <a:r>
              <a:rPr spc="-10" dirty="0">
                <a:latin typeface="Arial"/>
                <a:cs typeface="Arial"/>
              </a:rPr>
              <a:t>g</a:t>
            </a:r>
            <a:r>
              <a:rPr dirty="0">
                <a:latin typeface="Arial"/>
                <a:cs typeface="Arial"/>
              </a:rPr>
              <a:t>ra</a:t>
            </a:r>
            <a:r>
              <a:rPr spc="10" dirty="0">
                <a:latin typeface="Arial"/>
                <a:cs typeface="Arial"/>
              </a:rPr>
              <a:t>f</a:t>
            </a:r>
            <a:r>
              <a:rPr dirty="0">
                <a:latin typeface="Arial"/>
                <a:cs typeface="Arial"/>
              </a:rPr>
              <a:t>ia</a:t>
            </a:r>
            <a:r>
              <a:rPr spc="-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09/</a:t>
            </a:r>
            <a:r>
              <a:rPr spc="5" dirty="0"/>
              <a:t>0</a:t>
            </a:r>
            <a:r>
              <a:rPr dirty="0"/>
              <a:t>2/</a:t>
            </a:r>
            <a:r>
              <a:rPr spc="-5" dirty="0"/>
              <a:t>2</a:t>
            </a:r>
            <a:r>
              <a:rPr spc="-10" dirty="0"/>
              <a:t>0</a:t>
            </a:r>
            <a:r>
              <a:rPr dirty="0"/>
              <a:t>14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27000">
              <a:lnSpc>
                <a:spcPct val="100000"/>
              </a:lnSpc>
            </a:pPr>
            <a:fld id="{81D60167-4931-47E6-BA6A-407CBD079E47}" type="slidenum">
              <a:rPr sz="1200" b="1" spc="-10" dirty="0">
                <a:latin typeface="Arial Black"/>
                <a:cs typeface="Arial Black"/>
              </a:rPr>
              <a:t>‹nº›</a:t>
            </a:fld>
            <a:endParaRPr sz="1200">
              <a:latin typeface="Arial Black"/>
              <a:cs typeface="Arial Black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2007</a:t>
            </a:r>
            <a:r>
              <a:rPr spc="-10" dirty="0">
                <a:latin typeface="Arial"/>
                <a:cs typeface="Arial"/>
              </a:rPr>
              <a:t>8</a:t>
            </a:r>
            <a:r>
              <a:rPr dirty="0">
                <a:latin typeface="Arial"/>
                <a:cs typeface="Arial"/>
              </a:rPr>
              <a:t>4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spc="-125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opo</a:t>
            </a:r>
            <a:r>
              <a:rPr spc="-10" dirty="0">
                <a:latin typeface="Arial"/>
                <a:cs typeface="Arial"/>
              </a:rPr>
              <a:t>g</a:t>
            </a:r>
            <a:r>
              <a:rPr dirty="0">
                <a:latin typeface="Arial"/>
                <a:cs typeface="Arial"/>
              </a:rPr>
              <a:t>ra</a:t>
            </a:r>
            <a:r>
              <a:rPr spc="10" dirty="0">
                <a:latin typeface="Arial"/>
                <a:cs typeface="Arial"/>
              </a:rPr>
              <a:t>f</a:t>
            </a:r>
            <a:r>
              <a:rPr dirty="0">
                <a:latin typeface="Arial"/>
                <a:cs typeface="Arial"/>
              </a:rPr>
              <a:t>ia</a:t>
            </a:r>
            <a:r>
              <a:rPr spc="-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09/</a:t>
            </a:r>
            <a:r>
              <a:rPr spc="5" dirty="0"/>
              <a:t>0</a:t>
            </a:r>
            <a:r>
              <a:rPr dirty="0"/>
              <a:t>2/</a:t>
            </a:r>
            <a:r>
              <a:rPr spc="-5" dirty="0"/>
              <a:t>2</a:t>
            </a:r>
            <a:r>
              <a:rPr spc="-10" dirty="0"/>
              <a:t>0</a:t>
            </a:r>
            <a:r>
              <a:rPr dirty="0"/>
              <a:t>14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27000">
              <a:lnSpc>
                <a:spcPct val="100000"/>
              </a:lnSpc>
            </a:pPr>
            <a:fld id="{81D60167-4931-47E6-BA6A-407CBD079E47}" type="slidenum">
              <a:rPr sz="1200" b="1" spc="-10" dirty="0">
                <a:latin typeface="Arial Black"/>
                <a:cs typeface="Arial Black"/>
              </a:rPr>
              <a:t>‹nº›</a:t>
            </a:fld>
            <a:endParaRPr sz="1200">
              <a:latin typeface="Arial Black"/>
              <a:cs typeface="Arial Black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2007</a:t>
            </a:r>
            <a:r>
              <a:rPr spc="-10" dirty="0">
                <a:latin typeface="Arial"/>
                <a:cs typeface="Arial"/>
              </a:rPr>
              <a:t>8</a:t>
            </a:r>
            <a:r>
              <a:rPr dirty="0">
                <a:latin typeface="Arial"/>
                <a:cs typeface="Arial"/>
              </a:rPr>
              <a:t>4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spc="-125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opo</a:t>
            </a:r>
            <a:r>
              <a:rPr spc="-10" dirty="0">
                <a:latin typeface="Arial"/>
                <a:cs typeface="Arial"/>
              </a:rPr>
              <a:t>g</a:t>
            </a:r>
            <a:r>
              <a:rPr dirty="0">
                <a:latin typeface="Arial"/>
                <a:cs typeface="Arial"/>
              </a:rPr>
              <a:t>ra</a:t>
            </a:r>
            <a:r>
              <a:rPr spc="10" dirty="0">
                <a:latin typeface="Arial"/>
                <a:cs typeface="Arial"/>
              </a:rPr>
              <a:t>f</a:t>
            </a:r>
            <a:r>
              <a:rPr dirty="0">
                <a:latin typeface="Arial"/>
                <a:cs typeface="Arial"/>
              </a:rPr>
              <a:t>ia</a:t>
            </a:r>
            <a:r>
              <a:rPr spc="-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09/</a:t>
            </a:r>
            <a:r>
              <a:rPr spc="5" dirty="0"/>
              <a:t>0</a:t>
            </a:r>
            <a:r>
              <a:rPr dirty="0"/>
              <a:t>2/</a:t>
            </a:r>
            <a:r>
              <a:rPr spc="-5" dirty="0"/>
              <a:t>2</a:t>
            </a:r>
            <a:r>
              <a:rPr spc="-10" dirty="0"/>
              <a:t>0</a:t>
            </a:r>
            <a:r>
              <a:rPr dirty="0"/>
              <a:t>14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27000">
              <a:lnSpc>
                <a:spcPct val="100000"/>
              </a:lnSpc>
            </a:pPr>
            <a:fld id="{81D60167-4931-47E6-BA6A-407CBD079E47}" type="slidenum">
              <a:rPr sz="1200" b="1" spc="-10" dirty="0">
                <a:latin typeface="Arial Black"/>
                <a:cs typeface="Arial Black"/>
              </a:rPr>
              <a:t>‹nº›</a:t>
            </a:fld>
            <a:endParaRPr sz="1200">
              <a:latin typeface="Arial Black"/>
              <a:cs typeface="Arial Black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08C70-030F-433F-AD49-2DBF58F1597D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31/08/2023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F0F73-4DE0-4A51-84CF-92F2D376B393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3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48306-A5BF-4258-9A7D-824A33ED9688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31/08/2023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4427A-7242-4EAC-89BB-14C6312F7154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1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54F27-9747-4CF1-A178-324BA8EC05BF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31/08/2023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4AFEB-5818-4475-A122-C7F1ED19114F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5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B1B73-B38B-404B-B49E-A4FD9E66DED1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31/08/2023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B8E4B-AC83-4E62-A937-B225924A7B93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9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09575" y="134937"/>
            <a:ext cx="138112" cy="141287"/>
          </a:xfrm>
          <a:custGeom>
            <a:avLst/>
            <a:gdLst/>
            <a:ahLst/>
            <a:cxnLst/>
            <a:rect l="l" t="t" r="r" b="b"/>
            <a:pathLst>
              <a:path w="138112" h="141287">
                <a:moveTo>
                  <a:pt x="0" y="141287"/>
                </a:moveTo>
                <a:lnTo>
                  <a:pt x="138112" y="141287"/>
                </a:lnTo>
                <a:lnTo>
                  <a:pt x="138112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47687" y="63"/>
            <a:ext cx="139700" cy="138112"/>
          </a:xfrm>
          <a:custGeom>
            <a:avLst/>
            <a:gdLst/>
            <a:ahLst/>
            <a:cxnLst/>
            <a:rect l="l" t="t" r="r" b="b"/>
            <a:pathLst>
              <a:path w="139700" h="138112">
                <a:moveTo>
                  <a:pt x="0" y="138112"/>
                </a:moveTo>
                <a:lnTo>
                  <a:pt x="139700" y="138112"/>
                </a:lnTo>
                <a:lnTo>
                  <a:pt x="139700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7687" y="134937"/>
            <a:ext cx="139700" cy="141287"/>
          </a:xfrm>
          <a:custGeom>
            <a:avLst/>
            <a:gdLst/>
            <a:ahLst/>
            <a:cxnLst/>
            <a:rect l="l" t="t" r="r" b="b"/>
            <a:pathLst>
              <a:path w="139700" h="141287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74637" y="274637"/>
            <a:ext cx="136525" cy="138112"/>
          </a:xfrm>
          <a:custGeom>
            <a:avLst/>
            <a:gdLst/>
            <a:ahLst/>
            <a:cxnLst/>
            <a:rect l="l" t="t" r="r" b="b"/>
            <a:pathLst>
              <a:path w="136525" h="138112">
                <a:moveTo>
                  <a:pt x="0" y="138112"/>
                </a:moveTo>
                <a:lnTo>
                  <a:pt x="136525" y="138112"/>
                </a:lnTo>
                <a:lnTo>
                  <a:pt x="136525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31762" y="136588"/>
            <a:ext cx="141287" cy="138112"/>
          </a:xfrm>
          <a:custGeom>
            <a:avLst/>
            <a:gdLst/>
            <a:ahLst/>
            <a:cxnLst/>
            <a:rect l="l" t="t" r="r" b="b"/>
            <a:pathLst>
              <a:path w="141287" h="138112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09575" y="271462"/>
            <a:ext cx="138112" cy="138112"/>
          </a:xfrm>
          <a:custGeom>
            <a:avLst/>
            <a:gdLst/>
            <a:ahLst/>
            <a:cxnLst/>
            <a:rect l="l" t="t" r="r" b="b"/>
            <a:pathLst>
              <a:path w="138112" h="138112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0327" y="2164715"/>
            <a:ext cx="8683345" cy="10098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5302" y="1179321"/>
            <a:ext cx="8233395" cy="17201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27526" y="6473952"/>
            <a:ext cx="1489049" cy="194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2007</a:t>
            </a:r>
            <a:r>
              <a:rPr spc="-10" dirty="0">
                <a:latin typeface="Arial"/>
                <a:cs typeface="Arial"/>
              </a:rPr>
              <a:t>8</a:t>
            </a:r>
            <a:r>
              <a:rPr dirty="0">
                <a:latin typeface="Arial"/>
                <a:cs typeface="Arial"/>
              </a:rPr>
              <a:t>4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spc="-125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opo</a:t>
            </a:r>
            <a:r>
              <a:rPr spc="-10" dirty="0">
                <a:latin typeface="Arial"/>
                <a:cs typeface="Arial"/>
              </a:rPr>
              <a:t>g</a:t>
            </a:r>
            <a:r>
              <a:rPr dirty="0">
                <a:latin typeface="Arial"/>
                <a:cs typeface="Arial"/>
              </a:rPr>
              <a:t>ra</a:t>
            </a:r>
            <a:r>
              <a:rPr spc="10" dirty="0">
                <a:latin typeface="Arial"/>
                <a:cs typeface="Arial"/>
              </a:rPr>
              <a:t>f</a:t>
            </a:r>
            <a:r>
              <a:rPr dirty="0">
                <a:latin typeface="Arial"/>
                <a:cs typeface="Arial"/>
              </a:rPr>
              <a:t>ia</a:t>
            </a:r>
            <a:r>
              <a:rPr spc="-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5940" y="6489801"/>
            <a:ext cx="789076" cy="194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09/</a:t>
            </a:r>
            <a:r>
              <a:rPr spc="5" dirty="0"/>
              <a:t>0</a:t>
            </a:r>
            <a:r>
              <a:rPr dirty="0"/>
              <a:t>2/</a:t>
            </a:r>
            <a:r>
              <a:rPr spc="-5" dirty="0"/>
              <a:t>2</a:t>
            </a:r>
            <a:r>
              <a:rPr spc="-10" dirty="0"/>
              <a:t>0</a:t>
            </a:r>
            <a:r>
              <a:rPr dirty="0"/>
              <a:t>14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5490" y="6469379"/>
            <a:ext cx="255016" cy="1985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marL="127000">
              <a:lnSpc>
                <a:spcPct val="100000"/>
              </a:lnSpc>
            </a:pPr>
            <a:fld id="{81D60167-4931-47E6-BA6A-407CBD079E47}" type="slidenum">
              <a:rPr sz="1200" b="1" spc="-10" dirty="0">
                <a:latin typeface="Arial Black"/>
                <a:cs typeface="Arial Black"/>
              </a:rPr>
              <a:t>‹nº›</a:t>
            </a:fld>
            <a:endParaRPr sz="1200">
              <a:latin typeface="Arial Black"/>
              <a:cs typeface="Arial Blac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2003B2-C8DD-40C5-A78A-928B0CFABD77}" type="datetime1">
              <a:rPr lang="pt-BR">
                <a:solidFill>
                  <a:prstClr val="black">
                    <a:tint val="75000"/>
                  </a:prst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31/08/2023</a:t>
            </a:fld>
            <a:endParaRPr lang="pt-BR">
              <a:solidFill>
                <a:prstClr val="black">
                  <a:tint val="75000"/>
                </a:prstClr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>
                  <a:tint val="75000"/>
                </a:prstClr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82BE48-D5F2-4452-B249-B49CCD6E2295}" type="slidenum">
              <a:rPr lang="pt-BR" altLang="pt-BR">
                <a:solidFill>
                  <a:prstClr val="black">
                    <a:tint val="75000"/>
                  </a:prst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>
              <a:solidFill>
                <a:prstClr val="black">
                  <a:tint val="75000"/>
                </a:prstClr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33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thiago.b.moreira@edu.ufes.b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slide" Target="slide8.xm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3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geo.ufrgs.br/museudetopografia/index.php/historico-da-topografia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geo.ufrgs.br/museudetopografia/index.php/historico-da-topografia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emf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0.xml"/><Relationship Id="rId7" Type="http://schemas.openxmlformats.org/officeDocument/2006/relationships/slide" Target="slide14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Relationship Id="rId9" Type="http://schemas.openxmlformats.org/officeDocument/2006/relationships/slide" Target="slide16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97.png"/><Relationship Id="rId7" Type="http://schemas.openxmlformats.org/officeDocument/2006/relationships/image" Target="../media/image108.png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emf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97.png"/><Relationship Id="rId7" Type="http://schemas.openxmlformats.org/officeDocument/2006/relationships/image" Target="../media/image118.png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cra.gov.br/sites/default/files/uploads/estrutura-fundiaria/regularizacao-fundiaria/certificacao-de-imoveis-rurais/manual_tecnico_de_posicionamento_1_edicao.pdf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9"/>
          <p:cNvSpPr txBox="1">
            <a:spLocks noChangeArrowheads="1"/>
          </p:cNvSpPr>
          <p:nvPr/>
        </p:nvSpPr>
        <p:spPr bwMode="auto">
          <a:xfrm>
            <a:off x="34771" y="211145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000" b="1" dirty="0">
                <a:latin typeface="+mn-lt"/>
              </a:rPr>
              <a:t>Topografia básica para iniciantes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3124200" y="185757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PROGRAMA DE PÓS GRADUAÇÃO EM CIÊNCIAS FLORESTAIS</a:t>
            </a:r>
          </a:p>
          <a:p>
            <a:r>
              <a:rPr lang="pt-BR" b="1" dirty="0"/>
              <a:t>Doutorando: Thiago </a:t>
            </a:r>
            <a:r>
              <a:rPr lang="pt-BR" b="1" dirty="0" err="1"/>
              <a:t>Blunck</a:t>
            </a:r>
            <a:r>
              <a:rPr lang="pt-BR" b="1" dirty="0"/>
              <a:t> Rezende Moreira</a:t>
            </a:r>
          </a:p>
          <a:p>
            <a:r>
              <a:rPr lang="pt-BR" b="1" dirty="0"/>
              <a:t>Topografia</a:t>
            </a:r>
          </a:p>
          <a:p>
            <a:r>
              <a:rPr lang="pt-BR" b="1" dirty="0">
                <a:hlinkClick r:id="rId2"/>
              </a:rPr>
              <a:t>thiago.b.moreira@edu.ufes.br</a:t>
            </a:r>
            <a:endParaRPr lang="pt-BR" b="1" dirty="0"/>
          </a:p>
          <a:p>
            <a:endParaRPr lang="pt-BR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4555BC4-FDD6-40F2-A38B-3036C4748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06" y="189425"/>
            <a:ext cx="1112394" cy="147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7BFD116-B501-40DB-BA20-7BE30685D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2874538"/>
            <a:ext cx="3200400" cy="331866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BFD1352-2110-4578-8D14-40700EB39BCA}"/>
              </a:ext>
            </a:extLst>
          </p:cNvPr>
          <p:cNvSpPr txBox="1"/>
          <p:nvPr/>
        </p:nvSpPr>
        <p:spPr>
          <a:xfrm>
            <a:off x="0" y="6248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Obs</a:t>
            </a:r>
            <a:r>
              <a:rPr lang="pt-BR" dirty="0"/>
              <a:t>: Material elaborado a partir das notas de aula do Ifes – Nova Venécia</a:t>
            </a:r>
          </a:p>
          <a:p>
            <a:r>
              <a:rPr lang="pt-BR" dirty="0"/>
              <a:t>Professor: Thiago </a:t>
            </a:r>
            <a:r>
              <a:rPr lang="pt-BR" dirty="0" err="1"/>
              <a:t>Blunck</a:t>
            </a:r>
            <a:r>
              <a:rPr lang="pt-BR" dirty="0"/>
              <a:t> R. Moreira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C60E8CE-04A7-489C-A6E5-8DC9E255E0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09392" y="774333"/>
            <a:ext cx="420095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3260">
              <a:lnSpc>
                <a:spcPct val="100000"/>
              </a:lnSpc>
            </a:pPr>
            <a:r>
              <a:rPr sz="2400" dirty="0">
                <a:solidFill>
                  <a:schemeClr val="tx1"/>
                </a:solidFill>
                <a:latin typeface="+mn-lt"/>
              </a:rPr>
              <a:t>E</a:t>
            </a:r>
            <a:r>
              <a:rPr sz="2400" spc="0" dirty="0">
                <a:solidFill>
                  <a:schemeClr val="tx1"/>
                </a:solidFill>
                <a:latin typeface="+mn-lt"/>
              </a:rPr>
              <a:t>s</a:t>
            </a:r>
            <a:r>
              <a:rPr sz="2400" spc="20" dirty="0">
                <a:solidFill>
                  <a:schemeClr val="tx1"/>
                </a:solidFill>
                <a:latin typeface="+mn-lt"/>
              </a:rPr>
              <a:t>t</a:t>
            </a:r>
            <a:r>
              <a:rPr sz="2400" spc="0" dirty="0">
                <a:solidFill>
                  <a:schemeClr val="tx1"/>
                </a:solidFill>
                <a:latin typeface="+mn-lt"/>
              </a:rPr>
              <a:t>aç</a:t>
            </a:r>
            <a:r>
              <a:rPr sz="2400" spc="15" dirty="0">
                <a:solidFill>
                  <a:schemeClr val="tx1"/>
                </a:solidFill>
                <a:latin typeface="+mn-lt"/>
              </a:rPr>
              <a:t>õ</a:t>
            </a:r>
            <a:r>
              <a:rPr sz="2400" spc="0" dirty="0">
                <a:solidFill>
                  <a:schemeClr val="tx1"/>
                </a:solidFill>
                <a:latin typeface="+mn-lt"/>
              </a:rPr>
              <a:t>e</a:t>
            </a:r>
            <a:r>
              <a:rPr sz="2400" spc="-15" dirty="0">
                <a:solidFill>
                  <a:schemeClr val="tx1"/>
                </a:solidFill>
                <a:latin typeface="+mn-lt"/>
              </a:rPr>
              <a:t>s</a:t>
            </a:r>
            <a:r>
              <a:rPr sz="2400" spc="85" dirty="0">
                <a:solidFill>
                  <a:schemeClr val="tx1"/>
                </a:solidFill>
                <a:latin typeface="+mn-lt"/>
              </a:rPr>
              <a:t> </a:t>
            </a:r>
            <a:r>
              <a:rPr sz="2400" spc="-105" dirty="0">
                <a:solidFill>
                  <a:schemeClr val="tx1"/>
                </a:solidFill>
                <a:latin typeface="+mn-lt"/>
              </a:rPr>
              <a:t>T</a:t>
            </a:r>
            <a:r>
              <a:rPr sz="2400" spc="15" dirty="0">
                <a:solidFill>
                  <a:schemeClr val="tx1"/>
                </a:solidFill>
                <a:latin typeface="+mn-lt"/>
              </a:rPr>
              <a:t>o</a:t>
            </a:r>
            <a:r>
              <a:rPr sz="2400" spc="20" dirty="0">
                <a:solidFill>
                  <a:schemeClr val="tx1"/>
                </a:solidFill>
                <a:latin typeface="+mn-lt"/>
              </a:rPr>
              <a:t>t</a:t>
            </a:r>
            <a:r>
              <a:rPr sz="2400" spc="5" dirty="0">
                <a:solidFill>
                  <a:schemeClr val="tx1"/>
                </a:solidFill>
                <a:latin typeface="+mn-lt"/>
              </a:rPr>
              <a:t>ai</a:t>
            </a:r>
            <a:r>
              <a:rPr sz="2400" spc="-15" dirty="0">
                <a:solidFill>
                  <a:schemeClr val="tx1"/>
                </a:solidFill>
                <a:latin typeface="+mn-lt"/>
              </a:rPr>
              <a:t>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4A4BEC9-92FB-4B3F-A8D2-A48FB29A4646}"/>
              </a:ext>
            </a:extLst>
          </p:cNvPr>
          <p:cNvSpPr/>
          <p:nvPr/>
        </p:nvSpPr>
        <p:spPr>
          <a:xfrm>
            <a:off x="76200" y="1860026"/>
            <a:ext cx="1353309" cy="1685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9752106-250F-4862-8947-20E287730C6F}"/>
              </a:ext>
            </a:extLst>
          </p:cNvPr>
          <p:cNvSpPr/>
          <p:nvPr/>
        </p:nvSpPr>
        <p:spPr>
          <a:xfrm>
            <a:off x="1789173" y="2201394"/>
            <a:ext cx="2295142" cy="1588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E4B191C-DEAF-4C27-AEE0-4E7670D9FBAA}"/>
              </a:ext>
            </a:extLst>
          </p:cNvPr>
          <p:cNvSpPr/>
          <p:nvPr/>
        </p:nvSpPr>
        <p:spPr>
          <a:xfrm>
            <a:off x="4309869" y="2414762"/>
            <a:ext cx="2407916" cy="1676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B87AE4AA-AE29-44A8-AAF6-A4B4C18ED7DA}"/>
              </a:ext>
            </a:extLst>
          </p:cNvPr>
          <p:cNvSpPr/>
          <p:nvPr/>
        </p:nvSpPr>
        <p:spPr>
          <a:xfrm>
            <a:off x="7190230" y="3515093"/>
            <a:ext cx="1362455" cy="1725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9AB46E6B-4535-46F6-8710-5342989FCB05}"/>
              </a:ext>
            </a:extLst>
          </p:cNvPr>
          <p:cNvSpPr/>
          <p:nvPr/>
        </p:nvSpPr>
        <p:spPr>
          <a:xfrm>
            <a:off x="6803502" y="685800"/>
            <a:ext cx="1533137" cy="27279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C81D9D0C-F975-4C8D-9ACB-44F4296F31BD}"/>
              </a:ext>
            </a:extLst>
          </p:cNvPr>
          <p:cNvSpPr/>
          <p:nvPr/>
        </p:nvSpPr>
        <p:spPr>
          <a:xfrm>
            <a:off x="484997" y="3929986"/>
            <a:ext cx="2538978" cy="14295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7BD879ED-1D37-4B8C-A01F-D184A30528BB}"/>
              </a:ext>
            </a:extLst>
          </p:cNvPr>
          <p:cNvSpPr txBox="1"/>
          <p:nvPr/>
        </p:nvSpPr>
        <p:spPr>
          <a:xfrm>
            <a:off x="5185141" y="5388151"/>
            <a:ext cx="2595880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30" dirty="0">
                <a:latin typeface="Calibri"/>
                <a:cs typeface="Calibri"/>
              </a:rPr>
              <a:t>n</a:t>
            </a:r>
            <a:r>
              <a:rPr sz="1600" spc="-35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dirty="0">
                <a:latin typeface="Calibri"/>
                <a:cs typeface="Calibri"/>
              </a:rPr>
              <a:t>: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Goo</a:t>
            </a:r>
            <a:r>
              <a:rPr sz="1600" spc="10" dirty="0">
                <a:latin typeface="Calibri"/>
                <a:cs typeface="Calibri"/>
              </a:rPr>
              <a:t>g</a:t>
            </a:r>
            <a:r>
              <a:rPr sz="1600" spc="-10" dirty="0">
                <a:latin typeface="Calibri"/>
                <a:cs typeface="Calibri"/>
              </a:rPr>
              <a:t>l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ce</a:t>
            </a:r>
            <a:r>
              <a:rPr sz="1600" spc="15" dirty="0">
                <a:latin typeface="Calibri"/>
                <a:cs typeface="Calibri"/>
              </a:rPr>
              <a:t>r</a:t>
            </a:r>
            <a:r>
              <a:rPr sz="1600" spc="-35" dirty="0">
                <a:latin typeface="Calibri"/>
                <a:cs typeface="Calibri"/>
              </a:rPr>
              <a:t>v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ss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Seta: para a Direita 11">
            <a:hlinkClick r:id="rId8" action="ppaction://hlinksldjump"/>
            <a:extLst>
              <a:ext uri="{FF2B5EF4-FFF2-40B4-BE49-F238E27FC236}">
                <a16:creationId xmlns:a16="http://schemas.microsoft.com/office/drawing/2014/main" id="{9E38CD46-36DD-46A2-BE79-91549C4C36DA}"/>
              </a:ext>
            </a:extLst>
          </p:cNvPr>
          <p:cNvSpPr/>
          <p:nvPr/>
        </p:nvSpPr>
        <p:spPr>
          <a:xfrm rot="10800000">
            <a:off x="762000" y="60198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025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>
            <a:extLst>
              <a:ext uri="{FF2B5EF4-FFF2-40B4-BE49-F238E27FC236}">
                <a16:creationId xmlns:a16="http://schemas.microsoft.com/office/drawing/2014/main" id="{D6608316-2148-45F2-8E8F-7B8F81AC9D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67000" y="735427"/>
            <a:ext cx="420095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0160">
              <a:lnSpc>
                <a:spcPct val="100000"/>
              </a:lnSpc>
            </a:pPr>
            <a:r>
              <a:rPr sz="2400" spc="10" dirty="0">
                <a:solidFill>
                  <a:schemeClr val="tx1"/>
                </a:solidFill>
                <a:latin typeface="+mn-lt"/>
              </a:rPr>
              <a:t>N</a:t>
            </a:r>
            <a:r>
              <a:rPr sz="2400" spc="5" dirty="0">
                <a:solidFill>
                  <a:schemeClr val="tx1"/>
                </a:solidFill>
                <a:latin typeface="+mn-lt"/>
              </a:rPr>
              <a:t>í</a:t>
            </a:r>
            <a:r>
              <a:rPr sz="2400" spc="25" dirty="0">
                <a:solidFill>
                  <a:schemeClr val="tx1"/>
                </a:solidFill>
                <a:latin typeface="+mn-lt"/>
              </a:rPr>
              <a:t>v</a:t>
            </a:r>
            <a:r>
              <a:rPr sz="2400" spc="5" dirty="0">
                <a:solidFill>
                  <a:schemeClr val="tx1"/>
                </a:solidFill>
                <a:latin typeface="+mn-lt"/>
              </a:rPr>
              <a:t>eis</a:t>
            </a: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C1BA531A-B76F-46BE-A822-FDF2506231F3}"/>
              </a:ext>
            </a:extLst>
          </p:cNvPr>
          <p:cNvSpPr/>
          <p:nvPr/>
        </p:nvSpPr>
        <p:spPr>
          <a:xfrm>
            <a:off x="453224" y="1454585"/>
            <a:ext cx="1981199" cy="15422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D5145E27-0626-44A7-8749-FADC52FF06B0}"/>
              </a:ext>
            </a:extLst>
          </p:cNvPr>
          <p:cNvSpPr/>
          <p:nvPr/>
        </p:nvSpPr>
        <p:spPr>
          <a:xfrm>
            <a:off x="3540848" y="1966646"/>
            <a:ext cx="1883657" cy="17038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F15D5202-6CE7-4159-B7F0-1B73B45BB498}"/>
              </a:ext>
            </a:extLst>
          </p:cNvPr>
          <p:cNvSpPr/>
          <p:nvPr/>
        </p:nvSpPr>
        <p:spPr>
          <a:xfrm>
            <a:off x="6530949" y="2600633"/>
            <a:ext cx="1411217" cy="1313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F02EE53F-61C6-4539-A5F1-E25E3B0D90D8}"/>
              </a:ext>
            </a:extLst>
          </p:cNvPr>
          <p:cNvSpPr txBox="1"/>
          <p:nvPr/>
        </p:nvSpPr>
        <p:spPr>
          <a:xfrm>
            <a:off x="6864489" y="4842502"/>
            <a:ext cx="1181100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30" dirty="0">
                <a:latin typeface="Calibri"/>
                <a:cs typeface="Calibri"/>
              </a:rPr>
              <a:t>n</a:t>
            </a:r>
            <a:r>
              <a:rPr sz="1600" spc="-35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dirty="0">
                <a:latin typeface="Calibri"/>
                <a:cs typeface="Calibri"/>
              </a:rPr>
              <a:t>: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Goo</a:t>
            </a:r>
            <a:r>
              <a:rPr sz="1600" spc="10" dirty="0">
                <a:latin typeface="Calibri"/>
                <a:cs typeface="Calibri"/>
              </a:rPr>
              <a:t>g</a:t>
            </a:r>
            <a:r>
              <a:rPr sz="1600" spc="-10" dirty="0">
                <a:latin typeface="Calibri"/>
                <a:cs typeface="Calibri"/>
              </a:rPr>
              <a:t>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Seta: para a Direita 20">
            <a:hlinkClick r:id="rId5" action="ppaction://hlinksldjump"/>
            <a:extLst>
              <a:ext uri="{FF2B5EF4-FFF2-40B4-BE49-F238E27FC236}">
                <a16:creationId xmlns:a16="http://schemas.microsoft.com/office/drawing/2014/main" id="{553C3BBC-DA90-4323-B370-D4CDD42D7C12}"/>
              </a:ext>
            </a:extLst>
          </p:cNvPr>
          <p:cNvSpPr/>
          <p:nvPr/>
        </p:nvSpPr>
        <p:spPr>
          <a:xfrm rot="10800000">
            <a:off x="762000" y="60198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7362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3A01E09-69F0-480C-8701-07CFCA88D849}"/>
              </a:ext>
            </a:extLst>
          </p:cNvPr>
          <p:cNvSpPr txBox="1"/>
          <p:nvPr/>
        </p:nvSpPr>
        <p:spPr>
          <a:xfrm>
            <a:off x="4204119" y="679874"/>
            <a:ext cx="135848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10" dirty="0">
                <a:latin typeface="Arial"/>
                <a:cs typeface="Arial"/>
              </a:rPr>
              <a:t>G</a:t>
            </a:r>
            <a:r>
              <a:rPr lang="pt-BR" sz="2000" b="1" spc="10" dirty="0">
                <a:latin typeface="Arial"/>
                <a:cs typeface="Arial"/>
              </a:rPr>
              <a:t>NSS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8523895-E70C-4ED1-BE8B-B97C6A0906C1}"/>
              </a:ext>
            </a:extLst>
          </p:cNvPr>
          <p:cNvSpPr/>
          <p:nvPr/>
        </p:nvSpPr>
        <p:spPr>
          <a:xfrm>
            <a:off x="454151" y="1405129"/>
            <a:ext cx="1304542" cy="1438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A8CB6744-64F8-4E90-9D15-B3319F739B19}"/>
              </a:ext>
            </a:extLst>
          </p:cNvPr>
          <p:cNvSpPr/>
          <p:nvPr/>
        </p:nvSpPr>
        <p:spPr>
          <a:xfrm>
            <a:off x="2350007" y="1389888"/>
            <a:ext cx="1228341" cy="14660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99C7234-D7AF-4D00-8761-F50CDABE73DF}"/>
              </a:ext>
            </a:extLst>
          </p:cNvPr>
          <p:cNvSpPr/>
          <p:nvPr/>
        </p:nvSpPr>
        <p:spPr>
          <a:xfrm>
            <a:off x="844290" y="3005328"/>
            <a:ext cx="1560575" cy="16855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AE7154E4-0917-4FDE-8E20-08DEEC9096A4}"/>
              </a:ext>
            </a:extLst>
          </p:cNvPr>
          <p:cNvSpPr/>
          <p:nvPr/>
        </p:nvSpPr>
        <p:spPr>
          <a:xfrm>
            <a:off x="3048000" y="3124200"/>
            <a:ext cx="1438642" cy="1703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5A8082DC-7D52-4A13-832A-FB826C4554D7}"/>
              </a:ext>
            </a:extLst>
          </p:cNvPr>
          <p:cNvSpPr/>
          <p:nvPr/>
        </p:nvSpPr>
        <p:spPr>
          <a:xfrm>
            <a:off x="6358129" y="1563621"/>
            <a:ext cx="2572510" cy="15422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1ABD2B76-E984-42C4-A5A7-43B3B5144E05}"/>
              </a:ext>
            </a:extLst>
          </p:cNvPr>
          <p:cNvSpPr/>
          <p:nvPr/>
        </p:nvSpPr>
        <p:spPr>
          <a:xfrm>
            <a:off x="4356924" y="1214438"/>
            <a:ext cx="1975318" cy="2981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CF0910A-6309-44B2-968F-6411B54F9D1C}"/>
              </a:ext>
            </a:extLst>
          </p:cNvPr>
          <p:cNvSpPr txBox="1"/>
          <p:nvPr/>
        </p:nvSpPr>
        <p:spPr>
          <a:xfrm>
            <a:off x="6019800" y="5612490"/>
            <a:ext cx="2595880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30" dirty="0">
                <a:latin typeface="Calibri"/>
                <a:cs typeface="Calibri"/>
              </a:rPr>
              <a:t>n</a:t>
            </a:r>
            <a:r>
              <a:rPr sz="1600" spc="-35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dirty="0">
                <a:latin typeface="Calibri"/>
                <a:cs typeface="Calibri"/>
              </a:rPr>
              <a:t>: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Goo</a:t>
            </a:r>
            <a:r>
              <a:rPr sz="1600" spc="10" dirty="0">
                <a:latin typeface="Calibri"/>
                <a:cs typeface="Calibri"/>
              </a:rPr>
              <a:t>g</a:t>
            </a:r>
            <a:r>
              <a:rPr sz="1600" spc="-10" dirty="0">
                <a:latin typeface="Calibri"/>
                <a:cs typeface="Calibri"/>
              </a:rPr>
              <a:t>l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ce</a:t>
            </a:r>
            <a:r>
              <a:rPr sz="1600" spc="15" dirty="0">
                <a:latin typeface="Calibri"/>
                <a:cs typeface="Calibri"/>
              </a:rPr>
              <a:t>r</a:t>
            </a:r>
            <a:r>
              <a:rPr sz="1600" spc="-35" dirty="0">
                <a:latin typeface="Calibri"/>
                <a:cs typeface="Calibri"/>
              </a:rPr>
              <a:t>v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ss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l</a:t>
            </a:r>
          </a:p>
        </p:txBody>
      </p:sp>
      <p:sp>
        <p:nvSpPr>
          <p:cNvPr id="12" name="Seta: para a Direita 11">
            <a:hlinkClick r:id="rId8" action="ppaction://hlinksldjump"/>
            <a:extLst>
              <a:ext uri="{FF2B5EF4-FFF2-40B4-BE49-F238E27FC236}">
                <a16:creationId xmlns:a16="http://schemas.microsoft.com/office/drawing/2014/main" id="{25B19E85-3587-4770-913F-E96D24C043E3}"/>
              </a:ext>
            </a:extLst>
          </p:cNvPr>
          <p:cNvSpPr/>
          <p:nvPr/>
        </p:nvSpPr>
        <p:spPr>
          <a:xfrm rot="10800000">
            <a:off x="762000" y="60198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9305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59D49FE-CB91-4F58-B53C-B9E23256FA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98985" y="887135"/>
            <a:ext cx="420095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0">
              <a:lnSpc>
                <a:spcPct val="100000"/>
              </a:lnSpc>
            </a:pPr>
            <a:r>
              <a:rPr sz="2400" spc="15" dirty="0">
                <a:solidFill>
                  <a:schemeClr val="tx1"/>
                </a:solidFill>
                <a:latin typeface="+mn-lt"/>
              </a:rPr>
              <a:t>L</a:t>
            </a:r>
            <a:r>
              <a:rPr sz="2400" spc="0" dirty="0">
                <a:solidFill>
                  <a:schemeClr val="tx1"/>
                </a:solidFill>
                <a:latin typeface="+mn-lt"/>
              </a:rPr>
              <a:t>ase</a:t>
            </a:r>
            <a:r>
              <a:rPr sz="2400" spc="-10" dirty="0">
                <a:solidFill>
                  <a:schemeClr val="tx1"/>
                </a:solidFill>
                <a:latin typeface="+mn-lt"/>
              </a:rPr>
              <a:t>r</a:t>
            </a:r>
            <a:r>
              <a:rPr sz="2400" spc="85" dirty="0">
                <a:solidFill>
                  <a:schemeClr val="tx1"/>
                </a:solidFill>
                <a:latin typeface="+mn-lt"/>
              </a:rPr>
              <a:t> </a:t>
            </a:r>
            <a:r>
              <a:rPr sz="2400" dirty="0">
                <a:solidFill>
                  <a:schemeClr val="tx1"/>
                </a:solidFill>
                <a:latin typeface="+mn-lt"/>
              </a:rPr>
              <a:t>S</a:t>
            </a:r>
            <a:r>
              <a:rPr sz="2400" spc="0" dirty="0">
                <a:solidFill>
                  <a:schemeClr val="tx1"/>
                </a:solidFill>
                <a:latin typeface="+mn-lt"/>
              </a:rPr>
              <a:t>ca</a:t>
            </a:r>
            <a:r>
              <a:rPr sz="2400" spc="15" dirty="0">
                <a:solidFill>
                  <a:schemeClr val="tx1"/>
                </a:solidFill>
                <a:latin typeface="+mn-lt"/>
              </a:rPr>
              <a:t>n</a:t>
            </a:r>
            <a:r>
              <a:rPr sz="2400" spc="5" dirty="0">
                <a:solidFill>
                  <a:schemeClr val="tx1"/>
                </a:solidFill>
                <a:latin typeface="+mn-lt"/>
              </a:rPr>
              <a:t>er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D1A12C7-14C0-447C-A534-394323281DD8}"/>
              </a:ext>
            </a:extLst>
          </p:cNvPr>
          <p:cNvSpPr/>
          <p:nvPr/>
        </p:nvSpPr>
        <p:spPr>
          <a:xfrm>
            <a:off x="576060" y="1655061"/>
            <a:ext cx="1094224" cy="16184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5595828-512E-44E7-B6CF-FA1AA2197E8A}"/>
              </a:ext>
            </a:extLst>
          </p:cNvPr>
          <p:cNvSpPr/>
          <p:nvPr/>
        </p:nvSpPr>
        <p:spPr>
          <a:xfrm>
            <a:off x="2209800" y="2286000"/>
            <a:ext cx="1402073" cy="1725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79401B9-6365-4DCE-B9A2-89C837738EF5}"/>
              </a:ext>
            </a:extLst>
          </p:cNvPr>
          <p:cNvSpPr/>
          <p:nvPr/>
        </p:nvSpPr>
        <p:spPr>
          <a:xfrm>
            <a:off x="4212334" y="3032757"/>
            <a:ext cx="1630674" cy="1600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80FB73E5-6321-4756-A6D9-C709694DA61C}"/>
              </a:ext>
            </a:extLst>
          </p:cNvPr>
          <p:cNvSpPr/>
          <p:nvPr/>
        </p:nvSpPr>
        <p:spPr>
          <a:xfrm>
            <a:off x="6495281" y="1914142"/>
            <a:ext cx="1761742" cy="17434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FDD59DFC-6E0D-468F-9DC1-AB4587AE1FAE}"/>
              </a:ext>
            </a:extLst>
          </p:cNvPr>
          <p:cNvSpPr txBox="1"/>
          <p:nvPr/>
        </p:nvSpPr>
        <p:spPr>
          <a:xfrm>
            <a:off x="7011036" y="5440648"/>
            <a:ext cx="1181100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30" dirty="0">
                <a:latin typeface="Calibri"/>
                <a:cs typeface="Calibri"/>
              </a:rPr>
              <a:t>n</a:t>
            </a:r>
            <a:r>
              <a:rPr sz="1600" spc="-35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dirty="0">
                <a:latin typeface="Calibri"/>
                <a:cs typeface="Calibri"/>
              </a:rPr>
              <a:t>: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Goo</a:t>
            </a:r>
            <a:r>
              <a:rPr sz="1600" spc="10" dirty="0">
                <a:latin typeface="Calibri"/>
                <a:cs typeface="Calibri"/>
              </a:rPr>
              <a:t>g</a:t>
            </a:r>
            <a:r>
              <a:rPr sz="1600" spc="-10" dirty="0">
                <a:latin typeface="Calibri"/>
                <a:cs typeface="Calibri"/>
              </a:rPr>
              <a:t>le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0" name="Seta: para a Direita 9">
            <a:hlinkClick r:id="rId6" action="ppaction://hlinksldjump"/>
            <a:extLst>
              <a:ext uri="{FF2B5EF4-FFF2-40B4-BE49-F238E27FC236}">
                <a16:creationId xmlns:a16="http://schemas.microsoft.com/office/drawing/2014/main" id="{9B68DC4C-0A6B-4EB9-9F4D-52DB3F83473B}"/>
              </a:ext>
            </a:extLst>
          </p:cNvPr>
          <p:cNvSpPr/>
          <p:nvPr/>
        </p:nvSpPr>
        <p:spPr>
          <a:xfrm rot="10800000">
            <a:off x="762000" y="60198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353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D43AA50-2661-4E43-8DE9-42FCC6CFB0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92893" y="1060870"/>
            <a:ext cx="420095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5660">
              <a:lnSpc>
                <a:spcPct val="100000"/>
              </a:lnSpc>
            </a:pPr>
            <a:r>
              <a:rPr sz="2400" dirty="0">
                <a:solidFill>
                  <a:schemeClr val="tx1"/>
                </a:solidFill>
                <a:latin typeface="+mn-lt"/>
              </a:rPr>
              <a:t>E</a:t>
            </a:r>
            <a:r>
              <a:rPr sz="2400" spc="0" dirty="0">
                <a:solidFill>
                  <a:schemeClr val="tx1"/>
                </a:solidFill>
                <a:latin typeface="+mn-lt"/>
              </a:rPr>
              <a:t>c</a:t>
            </a:r>
            <a:r>
              <a:rPr sz="2400" spc="15" dirty="0">
                <a:solidFill>
                  <a:schemeClr val="tx1"/>
                </a:solidFill>
                <a:latin typeface="+mn-lt"/>
              </a:rPr>
              <a:t>ob</a:t>
            </a:r>
            <a:r>
              <a:rPr sz="2400" spc="0" dirty="0">
                <a:solidFill>
                  <a:schemeClr val="tx1"/>
                </a:solidFill>
                <a:latin typeface="+mn-lt"/>
              </a:rPr>
              <a:t>a</a:t>
            </a:r>
            <a:r>
              <a:rPr sz="2400" spc="20" dirty="0">
                <a:solidFill>
                  <a:schemeClr val="tx1"/>
                </a:solidFill>
                <a:latin typeface="+mn-lt"/>
              </a:rPr>
              <a:t>t</a:t>
            </a:r>
            <a:r>
              <a:rPr sz="2400" spc="5" dirty="0">
                <a:solidFill>
                  <a:schemeClr val="tx1"/>
                </a:solidFill>
                <a:latin typeface="+mn-lt"/>
              </a:rPr>
              <a:t>ím</a:t>
            </a:r>
            <a:r>
              <a:rPr sz="2400" spc="0" dirty="0">
                <a:solidFill>
                  <a:schemeClr val="tx1"/>
                </a:solidFill>
                <a:latin typeface="+mn-lt"/>
              </a:rPr>
              <a:t>e</a:t>
            </a:r>
            <a:r>
              <a:rPr sz="2400" spc="20" dirty="0">
                <a:solidFill>
                  <a:schemeClr val="tx1"/>
                </a:solidFill>
                <a:latin typeface="+mn-lt"/>
              </a:rPr>
              <a:t>t</a:t>
            </a:r>
            <a:r>
              <a:rPr sz="2400" spc="0" dirty="0">
                <a:solidFill>
                  <a:schemeClr val="tx1"/>
                </a:solidFill>
                <a:latin typeface="+mn-lt"/>
              </a:rPr>
              <a:t>r</a:t>
            </a:r>
            <a:r>
              <a:rPr sz="2400" spc="-15" dirty="0">
                <a:solidFill>
                  <a:schemeClr val="tx1"/>
                </a:solidFill>
                <a:latin typeface="+mn-lt"/>
              </a:rPr>
              <a:t>o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4998463-84E4-4B0E-9C65-F278E77B0260}"/>
              </a:ext>
            </a:extLst>
          </p:cNvPr>
          <p:cNvSpPr/>
          <p:nvPr/>
        </p:nvSpPr>
        <p:spPr>
          <a:xfrm>
            <a:off x="478534" y="1758692"/>
            <a:ext cx="2429255" cy="1645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4D11196-3F47-427B-9CA4-9E635DD18869}"/>
              </a:ext>
            </a:extLst>
          </p:cNvPr>
          <p:cNvSpPr/>
          <p:nvPr/>
        </p:nvSpPr>
        <p:spPr>
          <a:xfrm>
            <a:off x="3697221" y="2325625"/>
            <a:ext cx="1981199" cy="1706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9BE9361-A0A2-47E9-9B1F-40B3B2F6CC48}"/>
              </a:ext>
            </a:extLst>
          </p:cNvPr>
          <p:cNvSpPr/>
          <p:nvPr/>
        </p:nvSpPr>
        <p:spPr>
          <a:xfrm>
            <a:off x="1219200" y="4038600"/>
            <a:ext cx="1429509" cy="1115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BEE7556D-AD39-4024-9B50-17F7B72C9F7B}"/>
              </a:ext>
            </a:extLst>
          </p:cNvPr>
          <p:cNvSpPr/>
          <p:nvPr/>
        </p:nvSpPr>
        <p:spPr>
          <a:xfrm>
            <a:off x="6379461" y="3124191"/>
            <a:ext cx="2295143" cy="16367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3ED83718-588E-42E9-9850-6C266EA4B4CF}"/>
              </a:ext>
            </a:extLst>
          </p:cNvPr>
          <p:cNvSpPr txBox="1"/>
          <p:nvPr/>
        </p:nvSpPr>
        <p:spPr>
          <a:xfrm>
            <a:off x="6996066" y="5867400"/>
            <a:ext cx="1181100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30" dirty="0">
                <a:latin typeface="Calibri"/>
                <a:cs typeface="Calibri"/>
              </a:rPr>
              <a:t>n</a:t>
            </a:r>
            <a:r>
              <a:rPr sz="1600" spc="-35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dirty="0">
                <a:latin typeface="Calibri"/>
                <a:cs typeface="Calibri"/>
              </a:rPr>
              <a:t>: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Goo</a:t>
            </a:r>
            <a:r>
              <a:rPr sz="1600" spc="10" dirty="0">
                <a:latin typeface="Calibri"/>
                <a:cs typeface="Calibri"/>
              </a:rPr>
              <a:t>g</a:t>
            </a:r>
            <a:r>
              <a:rPr sz="1600" spc="-10" dirty="0">
                <a:latin typeface="Calibri"/>
                <a:cs typeface="Calibri"/>
              </a:rPr>
              <a:t>le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0" name="Seta: para a Direita 9">
            <a:hlinkClick r:id="rId6" action="ppaction://hlinksldjump"/>
            <a:extLst>
              <a:ext uri="{FF2B5EF4-FFF2-40B4-BE49-F238E27FC236}">
                <a16:creationId xmlns:a16="http://schemas.microsoft.com/office/drawing/2014/main" id="{290F9D42-577F-4D7B-9704-F58041D4EDD8}"/>
              </a:ext>
            </a:extLst>
          </p:cNvPr>
          <p:cNvSpPr/>
          <p:nvPr/>
        </p:nvSpPr>
        <p:spPr>
          <a:xfrm rot="10800000">
            <a:off x="762000" y="60198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143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156E954-5F46-4AFA-BA6D-C4CC58541A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16696" y="978584"/>
            <a:ext cx="420095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9200">
              <a:lnSpc>
                <a:spcPct val="100000"/>
              </a:lnSpc>
            </a:pPr>
            <a:r>
              <a:rPr sz="2400" spc="10" dirty="0">
                <a:solidFill>
                  <a:schemeClr val="tx1"/>
                </a:solidFill>
                <a:latin typeface="+mn-lt"/>
              </a:rPr>
              <a:t>D</a:t>
            </a:r>
            <a:r>
              <a:rPr sz="2400" spc="0" dirty="0">
                <a:solidFill>
                  <a:schemeClr val="tx1"/>
                </a:solidFill>
                <a:latin typeface="+mn-lt"/>
              </a:rPr>
              <a:t>r</a:t>
            </a:r>
            <a:r>
              <a:rPr sz="2400" spc="15" dirty="0">
                <a:solidFill>
                  <a:schemeClr val="tx1"/>
                </a:solidFill>
                <a:latin typeface="+mn-lt"/>
              </a:rPr>
              <a:t>on</a:t>
            </a:r>
            <a:r>
              <a:rPr sz="2400" spc="0" dirty="0">
                <a:solidFill>
                  <a:schemeClr val="tx1"/>
                </a:solidFill>
                <a:latin typeface="+mn-lt"/>
              </a:rPr>
              <a:t>e</a:t>
            </a:r>
            <a:r>
              <a:rPr sz="2400" spc="-15" dirty="0">
                <a:solidFill>
                  <a:schemeClr val="tx1"/>
                </a:solidFill>
                <a:latin typeface="+mn-lt"/>
              </a:rPr>
              <a:t>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13FF626-8293-47BB-8135-AD306862E969}"/>
              </a:ext>
            </a:extLst>
          </p:cNvPr>
          <p:cNvSpPr/>
          <p:nvPr/>
        </p:nvSpPr>
        <p:spPr>
          <a:xfrm>
            <a:off x="457205" y="1780033"/>
            <a:ext cx="1859275" cy="1094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BA30F86-24EF-4B19-B7CE-0898884F3784}"/>
              </a:ext>
            </a:extLst>
          </p:cNvPr>
          <p:cNvSpPr/>
          <p:nvPr/>
        </p:nvSpPr>
        <p:spPr>
          <a:xfrm>
            <a:off x="3435096" y="2301246"/>
            <a:ext cx="2170172" cy="1295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3D99978-B08A-47D6-86C3-78FD474D23B3}"/>
              </a:ext>
            </a:extLst>
          </p:cNvPr>
          <p:cNvSpPr/>
          <p:nvPr/>
        </p:nvSpPr>
        <p:spPr>
          <a:xfrm>
            <a:off x="6336805" y="3590553"/>
            <a:ext cx="2087871" cy="13533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FD122DA7-C992-437F-A380-1EB8D3F74AAA}"/>
              </a:ext>
            </a:extLst>
          </p:cNvPr>
          <p:cNvSpPr/>
          <p:nvPr/>
        </p:nvSpPr>
        <p:spPr>
          <a:xfrm>
            <a:off x="1676400" y="3810000"/>
            <a:ext cx="2703572" cy="14173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AF78ED03-3EDC-40E2-BE4D-62F87AC98FA7}"/>
              </a:ext>
            </a:extLst>
          </p:cNvPr>
          <p:cNvSpPr/>
          <p:nvPr/>
        </p:nvSpPr>
        <p:spPr>
          <a:xfrm>
            <a:off x="5875798" y="1475606"/>
            <a:ext cx="2462780" cy="18440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1E441CDA-300C-410F-8E61-471BF8905CFD}"/>
              </a:ext>
            </a:extLst>
          </p:cNvPr>
          <p:cNvSpPr txBox="1"/>
          <p:nvPr/>
        </p:nvSpPr>
        <p:spPr>
          <a:xfrm>
            <a:off x="5809248" y="5879416"/>
            <a:ext cx="2595880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30" dirty="0">
                <a:latin typeface="Calibri"/>
                <a:cs typeface="Calibri"/>
              </a:rPr>
              <a:t>n</a:t>
            </a:r>
            <a:r>
              <a:rPr sz="1600" spc="-35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dirty="0">
                <a:latin typeface="Calibri"/>
                <a:cs typeface="Calibri"/>
              </a:rPr>
              <a:t>: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Goo</a:t>
            </a:r>
            <a:r>
              <a:rPr sz="1600" spc="10" dirty="0">
                <a:latin typeface="Calibri"/>
                <a:cs typeface="Calibri"/>
              </a:rPr>
              <a:t>g</a:t>
            </a:r>
            <a:r>
              <a:rPr sz="1600" spc="-10" dirty="0">
                <a:latin typeface="Calibri"/>
                <a:cs typeface="Calibri"/>
              </a:rPr>
              <a:t>l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ce</a:t>
            </a:r>
            <a:r>
              <a:rPr sz="1600" spc="15" dirty="0">
                <a:latin typeface="Calibri"/>
                <a:cs typeface="Calibri"/>
              </a:rPr>
              <a:t>r</a:t>
            </a:r>
            <a:r>
              <a:rPr sz="1600" spc="-35" dirty="0">
                <a:latin typeface="Calibri"/>
                <a:cs typeface="Calibri"/>
              </a:rPr>
              <a:t>v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ss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Seta: para a Direita 10">
            <a:hlinkClick r:id="rId7" action="ppaction://hlinksldjump"/>
            <a:extLst>
              <a:ext uri="{FF2B5EF4-FFF2-40B4-BE49-F238E27FC236}">
                <a16:creationId xmlns:a16="http://schemas.microsoft.com/office/drawing/2014/main" id="{948310CE-80C2-434A-B1AA-8F17591D31E1}"/>
              </a:ext>
            </a:extLst>
          </p:cNvPr>
          <p:cNvSpPr/>
          <p:nvPr/>
        </p:nvSpPr>
        <p:spPr>
          <a:xfrm rot="10800000">
            <a:off x="762000" y="60198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6991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641" y="497332"/>
            <a:ext cx="5780405" cy="483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10"/>
              </a:lnSpc>
              <a:tabLst>
                <a:tab pos="527685" algn="l"/>
              </a:tabLst>
            </a:pPr>
            <a:r>
              <a:rPr sz="3200" b="1" spc="-10" dirty="0">
                <a:latin typeface="Arial"/>
                <a:cs typeface="Arial"/>
              </a:rPr>
              <a:t>1</a:t>
            </a:r>
            <a:r>
              <a:rPr sz="3200" b="1" dirty="0">
                <a:latin typeface="Arial"/>
                <a:cs typeface="Arial"/>
              </a:rPr>
              <a:t>.	AS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GRANDEZAS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MED</a:t>
            </a:r>
            <a:r>
              <a:rPr sz="3200" b="1" spc="-15" dirty="0">
                <a:latin typeface="Arial"/>
                <a:cs typeface="Arial"/>
              </a:rPr>
              <a:t>I</a:t>
            </a:r>
            <a:r>
              <a:rPr sz="3200" b="1" dirty="0">
                <a:latin typeface="Arial"/>
                <a:cs typeface="Arial"/>
              </a:rPr>
              <a:t>DAS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3568" y="1034796"/>
            <a:ext cx="568451" cy="550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7927" y="1004316"/>
            <a:ext cx="1842516" cy="580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1818" y="1130332"/>
            <a:ext cx="1999614" cy="423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indent="-609600">
              <a:lnSpc>
                <a:spcPts val="3329"/>
              </a:lnSpc>
              <a:buClr>
                <a:srgbClr val="00007C"/>
              </a:buClr>
              <a:buFont typeface="Arial"/>
              <a:buChar char="•"/>
              <a:tabLst>
                <a:tab pos="621665" algn="l"/>
              </a:tabLst>
            </a:pPr>
            <a:r>
              <a:rPr sz="2800" spc="-2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0000FF"/>
                </a:solidFill>
                <a:latin typeface="Arial"/>
                <a:cs typeface="Arial"/>
              </a:rPr>
              <a:t>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85875" y="2357437"/>
            <a:ext cx="6676876" cy="33387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86251" y="2071751"/>
            <a:ext cx="1571625" cy="1000125"/>
          </a:xfrm>
          <a:custGeom>
            <a:avLst/>
            <a:gdLst/>
            <a:ahLst/>
            <a:cxnLst/>
            <a:rect l="l" t="t" r="r" b="b"/>
            <a:pathLst>
              <a:path w="1571625" h="1000125">
                <a:moveTo>
                  <a:pt x="0" y="499999"/>
                </a:moveTo>
                <a:lnTo>
                  <a:pt x="2604" y="458980"/>
                </a:lnTo>
                <a:lnTo>
                  <a:pt x="10284" y="418876"/>
                </a:lnTo>
                <a:lnTo>
                  <a:pt x="22835" y="379816"/>
                </a:lnTo>
                <a:lnTo>
                  <a:pt x="40057" y="341928"/>
                </a:lnTo>
                <a:lnTo>
                  <a:pt x="61747" y="305341"/>
                </a:lnTo>
                <a:lnTo>
                  <a:pt x="87703" y="270183"/>
                </a:lnTo>
                <a:lnTo>
                  <a:pt x="117722" y="236583"/>
                </a:lnTo>
                <a:lnTo>
                  <a:pt x="151603" y="204670"/>
                </a:lnTo>
                <a:lnTo>
                  <a:pt x="189143" y="174571"/>
                </a:lnTo>
                <a:lnTo>
                  <a:pt x="230139" y="146415"/>
                </a:lnTo>
                <a:lnTo>
                  <a:pt x="274391" y="120330"/>
                </a:lnTo>
                <a:lnTo>
                  <a:pt x="321695" y="96446"/>
                </a:lnTo>
                <a:lnTo>
                  <a:pt x="371849" y="74891"/>
                </a:lnTo>
                <a:lnTo>
                  <a:pt x="424651" y="55793"/>
                </a:lnTo>
                <a:lnTo>
                  <a:pt x="479899" y="39280"/>
                </a:lnTo>
                <a:lnTo>
                  <a:pt x="537390" y="25482"/>
                </a:lnTo>
                <a:lnTo>
                  <a:pt x="596923" y="14526"/>
                </a:lnTo>
                <a:lnTo>
                  <a:pt x="658295" y="6541"/>
                </a:lnTo>
                <a:lnTo>
                  <a:pt x="721305" y="1656"/>
                </a:lnTo>
                <a:lnTo>
                  <a:pt x="785749" y="0"/>
                </a:lnTo>
                <a:lnTo>
                  <a:pt x="850193" y="1656"/>
                </a:lnTo>
                <a:lnTo>
                  <a:pt x="913205" y="6541"/>
                </a:lnTo>
                <a:lnTo>
                  <a:pt x="974581" y="14526"/>
                </a:lnTo>
                <a:lnTo>
                  <a:pt x="1034120" y="25482"/>
                </a:lnTo>
                <a:lnTo>
                  <a:pt x="1091618" y="39280"/>
                </a:lnTo>
                <a:lnTo>
                  <a:pt x="1146874" y="55793"/>
                </a:lnTo>
                <a:lnTo>
                  <a:pt x="1199684" y="74891"/>
                </a:lnTo>
                <a:lnTo>
                  <a:pt x="1249847" y="96446"/>
                </a:lnTo>
                <a:lnTo>
                  <a:pt x="1297160" y="120330"/>
                </a:lnTo>
                <a:lnTo>
                  <a:pt x="1341421" y="146415"/>
                </a:lnTo>
                <a:lnTo>
                  <a:pt x="1382427" y="174571"/>
                </a:lnTo>
                <a:lnTo>
                  <a:pt x="1419976" y="204670"/>
                </a:lnTo>
                <a:lnTo>
                  <a:pt x="1453866" y="236583"/>
                </a:lnTo>
                <a:lnTo>
                  <a:pt x="1483894" y="270183"/>
                </a:lnTo>
                <a:lnTo>
                  <a:pt x="1509857" y="305341"/>
                </a:lnTo>
                <a:lnTo>
                  <a:pt x="1531553" y="341928"/>
                </a:lnTo>
                <a:lnTo>
                  <a:pt x="1548781" y="379816"/>
                </a:lnTo>
                <a:lnTo>
                  <a:pt x="1561337" y="418876"/>
                </a:lnTo>
                <a:lnTo>
                  <a:pt x="1569019" y="458980"/>
                </a:lnTo>
                <a:lnTo>
                  <a:pt x="1571625" y="499999"/>
                </a:lnTo>
                <a:lnTo>
                  <a:pt x="1569019" y="541018"/>
                </a:lnTo>
                <a:lnTo>
                  <a:pt x="1561337" y="581125"/>
                </a:lnTo>
                <a:lnTo>
                  <a:pt x="1548781" y="620189"/>
                </a:lnTo>
                <a:lnTo>
                  <a:pt x="1531553" y="658082"/>
                </a:lnTo>
                <a:lnTo>
                  <a:pt x="1509857" y="694676"/>
                </a:lnTo>
                <a:lnTo>
                  <a:pt x="1483894" y="729841"/>
                </a:lnTo>
                <a:lnTo>
                  <a:pt x="1453866" y="763449"/>
                </a:lnTo>
                <a:lnTo>
                  <a:pt x="1419976" y="795372"/>
                </a:lnTo>
                <a:lnTo>
                  <a:pt x="1382427" y="825480"/>
                </a:lnTo>
                <a:lnTo>
                  <a:pt x="1341421" y="853646"/>
                </a:lnTo>
                <a:lnTo>
                  <a:pt x="1297160" y="879740"/>
                </a:lnTo>
                <a:lnTo>
                  <a:pt x="1249847" y="903633"/>
                </a:lnTo>
                <a:lnTo>
                  <a:pt x="1199684" y="925197"/>
                </a:lnTo>
                <a:lnTo>
                  <a:pt x="1146874" y="944304"/>
                </a:lnTo>
                <a:lnTo>
                  <a:pt x="1091618" y="960824"/>
                </a:lnTo>
                <a:lnTo>
                  <a:pt x="1034120" y="974629"/>
                </a:lnTo>
                <a:lnTo>
                  <a:pt x="974581" y="985590"/>
                </a:lnTo>
                <a:lnTo>
                  <a:pt x="913205" y="993579"/>
                </a:lnTo>
                <a:lnTo>
                  <a:pt x="850193" y="998467"/>
                </a:lnTo>
                <a:lnTo>
                  <a:pt x="785749" y="1000125"/>
                </a:lnTo>
                <a:lnTo>
                  <a:pt x="721305" y="998467"/>
                </a:lnTo>
                <a:lnTo>
                  <a:pt x="658295" y="993579"/>
                </a:lnTo>
                <a:lnTo>
                  <a:pt x="596923" y="985590"/>
                </a:lnTo>
                <a:lnTo>
                  <a:pt x="537390" y="974629"/>
                </a:lnTo>
                <a:lnTo>
                  <a:pt x="479899" y="960824"/>
                </a:lnTo>
                <a:lnTo>
                  <a:pt x="424651" y="944304"/>
                </a:lnTo>
                <a:lnTo>
                  <a:pt x="371849" y="925197"/>
                </a:lnTo>
                <a:lnTo>
                  <a:pt x="321695" y="903633"/>
                </a:lnTo>
                <a:lnTo>
                  <a:pt x="274391" y="879740"/>
                </a:lnTo>
                <a:lnTo>
                  <a:pt x="230139" y="853646"/>
                </a:lnTo>
                <a:lnTo>
                  <a:pt x="189143" y="825480"/>
                </a:lnTo>
                <a:lnTo>
                  <a:pt x="151603" y="795372"/>
                </a:lnTo>
                <a:lnTo>
                  <a:pt x="117722" y="763449"/>
                </a:lnTo>
                <a:lnTo>
                  <a:pt x="87703" y="729841"/>
                </a:lnTo>
                <a:lnTo>
                  <a:pt x="61747" y="694676"/>
                </a:lnTo>
                <a:lnTo>
                  <a:pt x="40057" y="658082"/>
                </a:lnTo>
                <a:lnTo>
                  <a:pt x="22835" y="620189"/>
                </a:lnTo>
                <a:lnTo>
                  <a:pt x="10284" y="581125"/>
                </a:lnTo>
                <a:lnTo>
                  <a:pt x="2604" y="541018"/>
                </a:lnTo>
                <a:lnTo>
                  <a:pt x="0" y="499999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58000" y="3143250"/>
            <a:ext cx="1571625" cy="1000125"/>
          </a:xfrm>
          <a:custGeom>
            <a:avLst/>
            <a:gdLst/>
            <a:ahLst/>
            <a:cxnLst/>
            <a:rect l="l" t="t" r="r" b="b"/>
            <a:pathLst>
              <a:path w="1571625" h="1000125">
                <a:moveTo>
                  <a:pt x="0" y="500125"/>
                </a:moveTo>
                <a:lnTo>
                  <a:pt x="2604" y="459106"/>
                </a:lnTo>
                <a:lnTo>
                  <a:pt x="10284" y="418999"/>
                </a:lnTo>
                <a:lnTo>
                  <a:pt x="22836" y="379935"/>
                </a:lnTo>
                <a:lnTo>
                  <a:pt x="40058" y="342042"/>
                </a:lnTo>
                <a:lnTo>
                  <a:pt x="61749" y="305448"/>
                </a:lnTo>
                <a:lnTo>
                  <a:pt x="87706" y="270283"/>
                </a:lnTo>
                <a:lnTo>
                  <a:pt x="117728" y="236675"/>
                </a:lnTo>
                <a:lnTo>
                  <a:pt x="151611" y="204752"/>
                </a:lnTo>
                <a:lnTo>
                  <a:pt x="189154" y="174644"/>
                </a:lnTo>
                <a:lnTo>
                  <a:pt x="230155" y="146478"/>
                </a:lnTo>
                <a:lnTo>
                  <a:pt x="274412" y="120384"/>
                </a:lnTo>
                <a:lnTo>
                  <a:pt x="321722" y="96491"/>
                </a:lnTo>
                <a:lnTo>
                  <a:pt x="371884" y="74927"/>
                </a:lnTo>
                <a:lnTo>
                  <a:pt x="424694" y="55820"/>
                </a:lnTo>
                <a:lnTo>
                  <a:pt x="479952" y="39300"/>
                </a:lnTo>
                <a:lnTo>
                  <a:pt x="537455" y="25495"/>
                </a:lnTo>
                <a:lnTo>
                  <a:pt x="597001" y="14534"/>
                </a:lnTo>
                <a:lnTo>
                  <a:pt x="658388" y="6545"/>
                </a:lnTo>
                <a:lnTo>
                  <a:pt x="721414" y="1657"/>
                </a:lnTo>
                <a:lnTo>
                  <a:pt x="785876" y="0"/>
                </a:lnTo>
                <a:lnTo>
                  <a:pt x="850319" y="1657"/>
                </a:lnTo>
                <a:lnTo>
                  <a:pt x="913329" y="6545"/>
                </a:lnTo>
                <a:lnTo>
                  <a:pt x="974701" y="14534"/>
                </a:lnTo>
                <a:lnTo>
                  <a:pt x="1034234" y="25495"/>
                </a:lnTo>
                <a:lnTo>
                  <a:pt x="1091725" y="39300"/>
                </a:lnTo>
                <a:lnTo>
                  <a:pt x="1146973" y="55820"/>
                </a:lnTo>
                <a:lnTo>
                  <a:pt x="1199775" y="74927"/>
                </a:lnTo>
                <a:lnTo>
                  <a:pt x="1249929" y="96491"/>
                </a:lnTo>
                <a:lnTo>
                  <a:pt x="1297233" y="120384"/>
                </a:lnTo>
                <a:lnTo>
                  <a:pt x="1341485" y="146478"/>
                </a:lnTo>
                <a:lnTo>
                  <a:pt x="1382481" y="174644"/>
                </a:lnTo>
                <a:lnTo>
                  <a:pt x="1420021" y="204752"/>
                </a:lnTo>
                <a:lnTo>
                  <a:pt x="1453902" y="236675"/>
                </a:lnTo>
                <a:lnTo>
                  <a:pt x="1483921" y="270283"/>
                </a:lnTo>
                <a:lnTo>
                  <a:pt x="1509877" y="305448"/>
                </a:lnTo>
                <a:lnTo>
                  <a:pt x="1531567" y="342042"/>
                </a:lnTo>
                <a:lnTo>
                  <a:pt x="1548789" y="379935"/>
                </a:lnTo>
                <a:lnTo>
                  <a:pt x="1561340" y="418999"/>
                </a:lnTo>
                <a:lnTo>
                  <a:pt x="1569020" y="459106"/>
                </a:lnTo>
                <a:lnTo>
                  <a:pt x="1571625" y="500125"/>
                </a:lnTo>
                <a:lnTo>
                  <a:pt x="1569020" y="541127"/>
                </a:lnTo>
                <a:lnTo>
                  <a:pt x="1561340" y="581217"/>
                </a:lnTo>
                <a:lnTo>
                  <a:pt x="1548789" y="620267"/>
                </a:lnTo>
                <a:lnTo>
                  <a:pt x="1531567" y="658147"/>
                </a:lnTo>
                <a:lnTo>
                  <a:pt x="1509877" y="694729"/>
                </a:lnTo>
                <a:lnTo>
                  <a:pt x="1483921" y="729885"/>
                </a:lnTo>
                <a:lnTo>
                  <a:pt x="1453902" y="763484"/>
                </a:lnTo>
                <a:lnTo>
                  <a:pt x="1420021" y="795399"/>
                </a:lnTo>
                <a:lnTo>
                  <a:pt x="1382481" y="825502"/>
                </a:lnTo>
                <a:lnTo>
                  <a:pt x="1341485" y="853662"/>
                </a:lnTo>
                <a:lnTo>
                  <a:pt x="1297233" y="879751"/>
                </a:lnTo>
                <a:lnTo>
                  <a:pt x="1249929" y="903641"/>
                </a:lnTo>
                <a:lnTo>
                  <a:pt x="1199775" y="925203"/>
                </a:lnTo>
                <a:lnTo>
                  <a:pt x="1146973" y="944307"/>
                </a:lnTo>
                <a:lnTo>
                  <a:pt x="1091725" y="960826"/>
                </a:lnTo>
                <a:lnTo>
                  <a:pt x="1034234" y="974630"/>
                </a:lnTo>
                <a:lnTo>
                  <a:pt x="974701" y="985591"/>
                </a:lnTo>
                <a:lnTo>
                  <a:pt x="913329" y="993579"/>
                </a:lnTo>
                <a:lnTo>
                  <a:pt x="850319" y="998467"/>
                </a:lnTo>
                <a:lnTo>
                  <a:pt x="785876" y="1000125"/>
                </a:lnTo>
                <a:lnTo>
                  <a:pt x="721414" y="998467"/>
                </a:lnTo>
                <a:lnTo>
                  <a:pt x="658388" y="993579"/>
                </a:lnTo>
                <a:lnTo>
                  <a:pt x="597001" y="985591"/>
                </a:lnTo>
                <a:lnTo>
                  <a:pt x="537455" y="974630"/>
                </a:lnTo>
                <a:lnTo>
                  <a:pt x="479952" y="960826"/>
                </a:lnTo>
                <a:lnTo>
                  <a:pt x="424694" y="944307"/>
                </a:lnTo>
                <a:lnTo>
                  <a:pt x="371884" y="925203"/>
                </a:lnTo>
                <a:lnTo>
                  <a:pt x="321722" y="903641"/>
                </a:lnTo>
                <a:lnTo>
                  <a:pt x="274412" y="879751"/>
                </a:lnTo>
                <a:lnTo>
                  <a:pt x="230155" y="853662"/>
                </a:lnTo>
                <a:lnTo>
                  <a:pt x="189154" y="825502"/>
                </a:lnTo>
                <a:lnTo>
                  <a:pt x="151611" y="795399"/>
                </a:lnTo>
                <a:lnTo>
                  <a:pt x="117728" y="763484"/>
                </a:lnTo>
                <a:lnTo>
                  <a:pt x="87706" y="729885"/>
                </a:lnTo>
                <a:lnTo>
                  <a:pt x="61749" y="694729"/>
                </a:lnTo>
                <a:lnTo>
                  <a:pt x="40058" y="658147"/>
                </a:lnTo>
                <a:lnTo>
                  <a:pt x="22836" y="620267"/>
                </a:lnTo>
                <a:lnTo>
                  <a:pt x="10284" y="581217"/>
                </a:lnTo>
                <a:lnTo>
                  <a:pt x="2604" y="541127"/>
                </a:lnTo>
                <a:lnTo>
                  <a:pt x="0" y="50012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43625" y="1562100"/>
            <a:ext cx="2400300" cy="1104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71625" y="2643251"/>
            <a:ext cx="5857875" cy="2214499"/>
          </a:xfrm>
          <a:custGeom>
            <a:avLst/>
            <a:gdLst/>
            <a:ahLst/>
            <a:cxnLst/>
            <a:rect l="l" t="t" r="r" b="b"/>
            <a:pathLst>
              <a:path w="5857875" h="2214499">
                <a:moveTo>
                  <a:pt x="0" y="0"/>
                </a:moveTo>
                <a:lnTo>
                  <a:pt x="5857875" y="2214499"/>
                </a:lnTo>
              </a:path>
            </a:pathLst>
          </a:custGeom>
          <a:ln w="57150">
            <a:solidFill>
              <a:srgbClr val="0000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CaixaDeTexto 10"/>
          <p:cNvSpPr txBox="1"/>
          <p:nvPr/>
        </p:nvSpPr>
        <p:spPr>
          <a:xfrm>
            <a:off x="228600" y="51816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Sen</a:t>
            </a:r>
            <a:r>
              <a:rPr lang="pt-BR" dirty="0"/>
              <a:t> i = </a:t>
            </a:r>
            <a:r>
              <a:rPr lang="pt-BR" dirty="0" err="1"/>
              <a:t>co</a:t>
            </a:r>
            <a:r>
              <a:rPr lang="pt-BR" dirty="0"/>
              <a:t>/h</a:t>
            </a:r>
          </a:p>
          <a:p>
            <a:r>
              <a:rPr lang="pt-BR" dirty="0" err="1"/>
              <a:t>Sen</a:t>
            </a:r>
            <a:r>
              <a:rPr lang="pt-BR" dirty="0"/>
              <a:t> i = DN/AB</a:t>
            </a:r>
          </a:p>
          <a:p>
            <a:r>
              <a:rPr lang="pt-BR" dirty="0"/>
              <a:t>DN = AB * </a:t>
            </a:r>
            <a:r>
              <a:rPr lang="pt-BR" dirty="0" err="1"/>
              <a:t>sen</a:t>
            </a:r>
            <a:r>
              <a:rPr lang="pt-BR" dirty="0"/>
              <a:t> i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870700" y="5234478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Cos i = </a:t>
            </a:r>
            <a:r>
              <a:rPr lang="pt-BR" dirty="0" err="1"/>
              <a:t>ca</a:t>
            </a:r>
            <a:r>
              <a:rPr lang="pt-BR" dirty="0"/>
              <a:t>/h</a:t>
            </a:r>
          </a:p>
          <a:p>
            <a:r>
              <a:rPr lang="pt-BR" dirty="0"/>
              <a:t>Cos i = DH/AB</a:t>
            </a:r>
          </a:p>
          <a:p>
            <a:r>
              <a:rPr lang="pt-BR" dirty="0"/>
              <a:t>DN = AB * </a:t>
            </a:r>
            <a:r>
              <a:rPr lang="pt-BR" dirty="0" err="1"/>
              <a:t>sen</a:t>
            </a:r>
            <a:r>
              <a:rPr lang="pt-BR" dirty="0"/>
              <a:t> 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14626" y="2571700"/>
            <a:ext cx="6853214" cy="42860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0641" y="497332"/>
            <a:ext cx="578040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27685" algn="l"/>
              </a:tabLst>
            </a:pPr>
            <a:r>
              <a:rPr sz="3200" b="1" spc="-10" dirty="0">
                <a:latin typeface="Arial"/>
                <a:cs typeface="Arial"/>
              </a:rPr>
              <a:t>1</a:t>
            </a:r>
            <a:r>
              <a:rPr sz="3200" b="1" dirty="0">
                <a:latin typeface="Arial"/>
                <a:cs typeface="Arial"/>
              </a:rPr>
              <a:t>.	AS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GRANDEZAS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MED</a:t>
            </a:r>
            <a:r>
              <a:rPr sz="3200" b="1" spc="-15" dirty="0">
                <a:latin typeface="Arial"/>
                <a:cs typeface="Arial"/>
              </a:rPr>
              <a:t>I</a:t>
            </a:r>
            <a:r>
              <a:rPr sz="3200" b="1" dirty="0">
                <a:latin typeface="Arial"/>
                <a:cs typeface="Arial"/>
              </a:rPr>
              <a:t>DAS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43250" y="5702300"/>
            <a:ext cx="1133475" cy="369887"/>
          </a:xfrm>
          <a:custGeom>
            <a:avLst/>
            <a:gdLst/>
            <a:ahLst/>
            <a:cxnLst/>
            <a:rect l="l" t="t" r="r" b="b"/>
            <a:pathLst>
              <a:path w="1133475" h="369887">
                <a:moveTo>
                  <a:pt x="0" y="369887"/>
                </a:moveTo>
                <a:lnTo>
                  <a:pt x="1133475" y="369887"/>
                </a:lnTo>
                <a:lnTo>
                  <a:pt x="1133475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22498" y="5743346"/>
            <a:ext cx="90043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Po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29376" y="4357687"/>
            <a:ext cx="1116012" cy="369887"/>
          </a:xfrm>
          <a:custGeom>
            <a:avLst/>
            <a:gdLst/>
            <a:ahLst/>
            <a:cxnLst/>
            <a:rect l="l" t="t" r="r" b="b"/>
            <a:pathLst>
              <a:path w="1116012" h="369887">
                <a:moveTo>
                  <a:pt x="0" y="369887"/>
                </a:moveTo>
                <a:lnTo>
                  <a:pt x="1116012" y="369887"/>
                </a:lnTo>
                <a:lnTo>
                  <a:pt x="1116012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008878" y="4398517"/>
            <a:ext cx="893444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Ponto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70801" y="6416675"/>
            <a:ext cx="1068387" cy="369887"/>
          </a:xfrm>
          <a:custGeom>
            <a:avLst/>
            <a:gdLst/>
            <a:ahLst/>
            <a:cxnLst/>
            <a:rect l="l" t="t" r="r" b="b"/>
            <a:pathLst>
              <a:path w="1068387" h="369887">
                <a:moveTo>
                  <a:pt x="0" y="369887"/>
                </a:moveTo>
                <a:lnTo>
                  <a:pt x="1068387" y="369887"/>
                </a:lnTo>
                <a:lnTo>
                  <a:pt x="1068387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250683" y="6457797"/>
            <a:ext cx="90043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Po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16045" y="3297301"/>
            <a:ext cx="1668779" cy="8750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43625" y="3071812"/>
            <a:ext cx="2357501" cy="357187"/>
          </a:xfrm>
          <a:custGeom>
            <a:avLst/>
            <a:gdLst/>
            <a:ahLst/>
            <a:cxnLst/>
            <a:rect l="l" t="t" r="r" b="b"/>
            <a:pathLst>
              <a:path w="2357501" h="357187">
                <a:moveTo>
                  <a:pt x="0" y="357187"/>
                </a:moveTo>
                <a:lnTo>
                  <a:pt x="2357501" y="357187"/>
                </a:lnTo>
                <a:lnTo>
                  <a:pt x="2357501" y="0"/>
                </a:lnTo>
                <a:lnTo>
                  <a:pt x="0" y="0"/>
                </a:lnTo>
                <a:lnTo>
                  <a:pt x="0" y="3571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43625" y="3071812"/>
            <a:ext cx="2357501" cy="357187"/>
          </a:xfrm>
          <a:custGeom>
            <a:avLst/>
            <a:gdLst/>
            <a:ahLst/>
            <a:cxnLst/>
            <a:rect l="l" t="t" r="r" b="b"/>
            <a:pathLst>
              <a:path w="2357501" h="357187">
                <a:moveTo>
                  <a:pt x="0" y="357187"/>
                </a:moveTo>
                <a:lnTo>
                  <a:pt x="2357501" y="357187"/>
                </a:lnTo>
                <a:lnTo>
                  <a:pt x="2357501" y="0"/>
                </a:lnTo>
                <a:lnTo>
                  <a:pt x="0" y="0"/>
                </a:lnTo>
                <a:lnTo>
                  <a:pt x="0" y="357187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67628" y="3014472"/>
            <a:ext cx="2333244" cy="420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315202" y="3091815"/>
            <a:ext cx="2015489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Zerar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 aparelho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53568" y="1034796"/>
            <a:ext cx="568451" cy="5501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47927" y="1004316"/>
            <a:ext cx="2078736" cy="5806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73344" y="1125493"/>
            <a:ext cx="4929505" cy="137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buClr>
                <a:srgbClr val="00007C"/>
              </a:buClr>
              <a:buFont typeface="Arial"/>
              <a:buChar char="•"/>
              <a:tabLst>
                <a:tab pos="621665" algn="l"/>
              </a:tabLst>
            </a:pPr>
            <a:r>
              <a:rPr sz="2800" spc="-20" dirty="0">
                <a:solidFill>
                  <a:srgbClr val="0000FF"/>
                </a:solidFill>
                <a:latin typeface="Arial"/>
                <a:cs typeface="Arial"/>
              </a:rPr>
              <a:t>Ang</a:t>
            </a:r>
            <a:r>
              <a:rPr sz="2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0000FF"/>
                </a:solidFill>
                <a:latin typeface="Arial"/>
                <a:cs typeface="Arial"/>
              </a:rPr>
              <a:t>es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2"/>
              </a:spcBef>
              <a:buClr>
                <a:srgbClr val="00007C"/>
              </a:buClr>
              <a:buFont typeface="Arial"/>
              <a:buChar char="•"/>
            </a:pPr>
            <a:endParaRPr sz="650" dirty="0"/>
          </a:p>
          <a:p>
            <a:pPr marL="1079500" lvl="1" indent="-610235">
              <a:lnSpc>
                <a:spcPct val="100000"/>
              </a:lnSpc>
              <a:buClr>
                <a:srgbClr val="00007C"/>
              </a:buClr>
              <a:buFont typeface="Arial"/>
              <a:buChar char="•"/>
              <a:tabLst>
                <a:tab pos="1078865" algn="l"/>
              </a:tabLst>
            </a:pPr>
            <a:r>
              <a:rPr sz="2800" spc="-20" dirty="0">
                <a:solidFill>
                  <a:srgbClr val="FF0000"/>
                </a:solidFill>
                <a:latin typeface="Arial"/>
                <a:cs typeface="Arial"/>
              </a:rPr>
              <a:t>As</a:t>
            </a:r>
            <a:r>
              <a:rPr sz="28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800" spc="-15" dirty="0">
                <a:solidFill>
                  <a:srgbClr val="FF0000"/>
                </a:solidFill>
                <a:latin typeface="Arial"/>
                <a:cs typeface="Arial"/>
              </a:rPr>
              <a:t>ezas</a:t>
            </a:r>
            <a:r>
              <a:rPr sz="28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2800" spc="-15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FF0000"/>
                </a:solidFill>
                <a:latin typeface="Arial"/>
                <a:cs typeface="Arial"/>
              </a:rPr>
              <a:t>es</a:t>
            </a:r>
            <a:endParaRPr sz="2800" dirty="0">
              <a:latin typeface="Arial"/>
              <a:cs typeface="Arial"/>
            </a:endParaRPr>
          </a:p>
          <a:p>
            <a:pPr marL="1079500">
              <a:lnSpc>
                <a:spcPct val="100000"/>
              </a:lnSpc>
            </a:pPr>
            <a:r>
              <a:rPr sz="2800" spc="-15" dirty="0">
                <a:solidFill>
                  <a:srgbClr val="FF0000"/>
                </a:solidFill>
                <a:latin typeface="Arial"/>
                <a:cs typeface="Arial"/>
              </a:rPr>
              <a:t>são: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61642" y="2549016"/>
            <a:ext cx="3498850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marR="6350" indent="-610235">
              <a:lnSpc>
                <a:spcPct val="100000"/>
              </a:lnSpc>
              <a:buClr>
                <a:srgbClr val="00007C"/>
              </a:buClr>
              <a:buFont typeface="Arial"/>
              <a:buChar char="•"/>
              <a:tabLst>
                <a:tab pos="622300" algn="l"/>
              </a:tabLst>
            </a:pPr>
            <a:r>
              <a:rPr sz="2400" dirty="0">
                <a:latin typeface="Arial"/>
                <a:cs typeface="Arial"/>
              </a:rPr>
              <a:t>ân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ul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azimutais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ou horizo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tais;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859276" y="4857750"/>
            <a:ext cx="1498600" cy="1003300"/>
          </a:xfrm>
          <a:custGeom>
            <a:avLst/>
            <a:gdLst/>
            <a:ahLst/>
            <a:cxnLst/>
            <a:rect l="l" t="t" r="r" b="b"/>
            <a:pathLst>
              <a:path w="1498600" h="1003300">
                <a:moveTo>
                  <a:pt x="1301750" y="0"/>
                </a:moveTo>
                <a:lnTo>
                  <a:pt x="0" y="698500"/>
                </a:lnTo>
                <a:lnTo>
                  <a:pt x="1473200" y="1003300"/>
                </a:lnTo>
                <a:lnTo>
                  <a:pt x="1498600" y="673100"/>
                </a:lnTo>
                <a:lnTo>
                  <a:pt x="1479550" y="488950"/>
                </a:lnTo>
                <a:lnTo>
                  <a:pt x="1409700" y="203200"/>
                </a:lnTo>
                <a:lnTo>
                  <a:pt x="1301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59276" y="4870450"/>
            <a:ext cx="1498600" cy="1003300"/>
          </a:xfrm>
          <a:custGeom>
            <a:avLst/>
            <a:gdLst/>
            <a:ahLst/>
            <a:cxnLst/>
            <a:rect l="l" t="t" r="r" b="b"/>
            <a:pathLst>
              <a:path w="1498600" h="1003300">
                <a:moveTo>
                  <a:pt x="1301750" y="0"/>
                </a:moveTo>
                <a:lnTo>
                  <a:pt x="0" y="698500"/>
                </a:lnTo>
                <a:lnTo>
                  <a:pt x="1473200" y="1003300"/>
                </a:lnTo>
                <a:lnTo>
                  <a:pt x="1498600" y="673100"/>
                </a:lnTo>
                <a:lnTo>
                  <a:pt x="1479550" y="488950"/>
                </a:lnTo>
                <a:lnTo>
                  <a:pt x="1409700" y="203200"/>
                </a:lnTo>
                <a:lnTo>
                  <a:pt x="130175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27255" y="4806777"/>
            <a:ext cx="327913" cy="1073475"/>
          </a:xfrm>
          <a:custGeom>
            <a:avLst/>
            <a:gdLst/>
            <a:ahLst/>
            <a:cxnLst/>
            <a:rect l="l" t="t" r="r" b="b"/>
            <a:pathLst>
              <a:path w="327913" h="1073475">
                <a:moveTo>
                  <a:pt x="99244" y="94213"/>
                </a:moveTo>
                <a:lnTo>
                  <a:pt x="94903" y="99009"/>
                </a:lnTo>
                <a:lnTo>
                  <a:pt x="85749" y="105663"/>
                </a:lnTo>
                <a:lnTo>
                  <a:pt x="73888" y="110607"/>
                </a:lnTo>
                <a:lnTo>
                  <a:pt x="65663" y="112175"/>
                </a:lnTo>
                <a:lnTo>
                  <a:pt x="71870" y="123616"/>
                </a:lnTo>
                <a:lnTo>
                  <a:pt x="86221" y="152699"/>
                </a:lnTo>
                <a:lnTo>
                  <a:pt x="92317" y="165780"/>
                </a:lnTo>
                <a:lnTo>
                  <a:pt x="126861" y="149524"/>
                </a:lnTo>
                <a:lnTo>
                  <a:pt x="120384" y="135808"/>
                </a:lnTo>
                <a:lnTo>
                  <a:pt x="105398" y="105582"/>
                </a:lnTo>
                <a:lnTo>
                  <a:pt x="99244" y="94213"/>
                </a:lnTo>
                <a:close/>
              </a:path>
              <a:path w="327913" h="1073475">
                <a:moveTo>
                  <a:pt x="62332" y="0"/>
                </a:moveTo>
                <a:lnTo>
                  <a:pt x="15951" y="16475"/>
                </a:lnTo>
                <a:lnTo>
                  <a:pt x="0" y="60013"/>
                </a:lnTo>
                <a:lnTo>
                  <a:pt x="2089" y="71935"/>
                </a:lnTo>
                <a:lnTo>
                  <a:pt x="27615" y="105179"/>
                </a:lnTo>
                <a:lnTo>
                  <a:pt x="61784" y="112914"/>
                </a:lnTo>
                <a:lnTo>
                  <a:pt x="65663" y="112175"/>
                </a:lnTo>
                <a:lnTo>
                  <a:pt x="40247" y="65323"/>
                </a:lnTo>
                <a:lnTo>
                  <a:pt x="73775" y="47162"/>
                </a:lnTo>
                <a:lnTo>
                  <a:pt x="111656" y="47162"/>
                </a:lnTo>
                <a:lnTo>
                  <a:pt x="111630" y="46847"/>
                </a:lnTo>
                <a:lnTo>
                  <a:pt x="93996" y="12685"/>
                </a:lnTo>
                <a:lnTo>
                  <a:pt x="73853" y="2042"/>
                </a:lnTo>
                <a:lnTo>
                  <a:pt x="62332" y="0"/>
                </a:lnTo>
                <a:close/>
              </a:path>
              <a:path w="327913" h="1073475">
                <a:moveTo>
                  <a:pt x="73775" y="47162"/>
                </a:moveTo>
                <a:lnTo>
                  <a:pt x="40247" y="65323"/>
                </a:lnTo>
                <a:lnTo>
                  <a:pt x="65663" y="112175"/>
                </a:lnTo>
                <a:lnTo>
                  <a:pt x="73888" y="110607"/>
                </a:lnTo>
                <a:lnTo>
                  <a:pt x="85749" y="105663"/>
                </a:lnTo>
                <a:lnTo>
                  <a:pt x="94903" y="99009"/>
                </a:lnTo>
                <a:lnTo>
                  <a:pt x="99244" y="94213"/>
                </a:lnTo>
                <a:lnTo>
                  <a:pt x="73775" y="47162"/>
                </a:lnTo>
                <a:close/>
              </a:path>
              <a:path w="327913" h="1073475">
                <a:moveTo>
                  <a:pt x="111656" y="47162"/>
                </a:moveTo>
                <a:lnTo>
                  <a:pt x="73775" y="47162"/>
                </a:lnTo>
                <a:lnTo>
                  <a:pt x="99244" y="94213"/>
                </a:lnTo>
                <a:lnTo>
                  <a:pt x="102315" y="90821"/>
                </a:lnTo>
                <a:lnTo>
                  <a:pt x="107840" y="81304"/>
                </a:lnTo>
                <a:lnTo>
                  <a:pt x="111332" y="70665"/>
                </a:lnTo>
                <a:lnTo>
                  <a:pt x="112644" y="59111"/>
                </a:lnTo>
                <a:lnTo>
                  <a:pt x="111656" y="47162"/>
                </a:lnTo>
                <a:close/>
              </a:path>
              <a:path w="327913" h="1073475">
                <a:moveTo>
                  <a:pt x="142736" y="184703"/>
                </a:moveTo>
                <a:lnTo>
                  <a:pt x="107938" y="200070"/>
                </a:lnTo>
                <a:lnTo>
                  <a:pt x="113272" y="212008"/>
                </a:lnTo>
                <a:lnTo>
                  <a:pt x="125591" y="241980"/>
                </a:lnTo>
                <a:lnTo>
                  <a:pt x="137402" y="272333"/>
                </a:lnTo>
                <a:lnTo>
                  <a:pt x="148324" y="302813"/>
                </a:lnTo>
                <a:lnTo>
                  <a:pt x="148959" y="304845"/>
                </a:lnTo>
                <a:lnTo>
                  <a:pt x="185154" y="292653"/>
                </a:lnTo>
                <a:lnTo>
                  <a:pt x="172835" y="258490"/>
                </a:lnTo>
                <a:lnTo>
                  <a:pt x="160770" y="227375"/>
                </a:lnTo>
                <a:lnTo>
                  <a:pt x="148070" y="196641"/>
                </a:lnTo>
                <a:lnTo>
                  <a:pt x="142736" y="184703"/>
                </a:lnTo>
                <a:close/>
              </a:path>
              <a:path w="327913" h="1073475">
                <a:moveTo>
                  <a:pt x="197219" y="329229"/>
                </a:moveTo>
                <a:lnTo>
                  <a:pt x="160897" y="340532"/>
                </a:lnTo>
                <a:lnTo>
                  <a:pt x="168263" y="364408"/>
                </a:lnTo>
                <a:lnTo>
                  <a:pt x="177153" y="395523"/>
                </a:lnTo>
                <a:lnTo>
                  <a:pt x="185408" y="426765"/>
                </a:lnTo>
                <a:lnTo>
                  <a:pt x="190742" y="449498"/>
                </a:lnTo>
                <a:lnTo>
                  <a:pt x="227826" y="440735"/>
                </a:lnTo>
                <a:lnTo>
                  <a:pt x="222238" y="417113"/>
                </a:lnTo>
                <a:lnTo>
                  <a:pt x="213856" y="384982"/>
                </a:lnTo>
                <a:lnTo>
                  <a:pt x="204585" y="353105"/>
                </a:lnTo>
                <a:lnTo>
                  <a:pt x="197219" y="329229"/>
                </a:lnTo>
                <a:close/>
              </a:path>
              <a:path w="327913" h="1073475">
                <a:moveTo>
                  <a:pt x="236081" y="478327"/>
                </a:moveTo>
                <a:lnTo>
                  <a:pt x="198743" y="486328"/>
                </a:lnTo>
                <a:lnTo>
                  <a:pt x="199505" y="489757"/>
                </a:lnTo>
                <a:lnTo>
                  <a:pt x="205601" y="521507"/>
                </a:lnTo>
                <a:lnTo>
                  <a:pt x="210808" y="553257"/>
                </a:lnTo>
                <a:lnTo>
                  <a:pt x="215380" y="585261"/>
                </a:lnTo>
                <a:lnTo>
                  <a:pt x="216777" y="597326"/>
                </a:lnTo>
                <a:lnTo>
                  <a:pt x="254623" y="592881"/>
                </a:lnTo>
                <a:lnTo>
                  <a:pt x="253099" y="579800"/>
                </a:lnTo>
                <a:lnTo>
                  <a:pt x="248400" y="547034"/>
                </a:lnTo>
                <a:lnTo>
                  <a:pt x="242939" y="514395"/>
                </a:lnTo>
                <a:lnTo>
                  <a:pt x="236843" y="481756"/>
                </a:lnTo>
                <a:lnTo>
                  <a:pt x="236081" y="478327"/>
                </a:lnTo>
                <a:close/>
              </a:path>
              <a:path w="327913" h="1073475">
                <a:moveTo>
                  <a:pt x="258814" y="631108"/>
                </a:moveTo>
                <a:lnTo>
                  <a:pt x="220841" y="634918"/>
                </a:lnTo>
                <a:lnTo>
                  <a:pt x="222365" y="649650"/>
                </a:lnTo>
                <a:lnTo>
                  <a:pt x="224651" y="681654"/>
                </a:lnTo>
                <a:lnTo>
                  <a:pt x="226302" y="714039"/>
                </a:lnTo>
                <a:lnTo>
                  <a:pt x="227160" y="745281"/>
                </a:lnTo>
                <a:lnTo>
                  <a:pt x="227191" y="747186"/>
                </a:lnTo>
                <a:lnTo>
                  <a:pt x="265291" y="746932"/>
                </a:lnTo>
                <a:lnTo>
                  <a:pt x="265291" y="745281"/>
                </a:lnTo>
                <a:lnTo>
                  <a:pt x="264402" y="712134"/>
                </a:lnTo>
                <a:lnTo>
                  <a:pt x="262751" y="678860"/>
                </a:lnTo>
                <a:lnTo>
                  <a:pt x="260211" y="645840"/>
                </a:lnTo>
                <a:lnTo>
                  <a:pt x="258814" y="631108"/>
                </a:lnTo>
                <a:close/>
              </a:path>
              <a:path w="327913" h="1073475">
                <a:moveTo>
                  <a:pt x="182063" y="893272"/>
                </a:moveTo>
                <a:lnTo>
                  <a:pt x="168110" y="895444"/>
                </a:lnTo>
                <a:lnTo>
                  <a:pt x="160808" y="905053"/>
                </a:lnTo>
                <a:lnTo>
                  <a:pt x="160770" y="917354"/>
                </a:lnTo>
                <a:lnTo>
                  <a:pt x="214110" y="1073475"/>
                </a:lnTo>
                <a:lnTo>
                  <a:pt x="244131" y="1039744"/>
                </a:lnTo>
                <a:lnTo>
                  <a:pt x="240399" y="1039744"/>
                </a:lnTo>
                <a:lnTo>
                  <a:pt x="202807" y="1033076"/>
                </a:lnTo>
                <a:lnTo>
                  <a:pt x="207887" y="1005174"/>
                </a:lnTo>
                <a:lnTo>
                  <a:pt x="212840" y="972992"/>
                </a:lnTo>
                <a:lnTo>
                  <a:pt x="214545" y="960209"/>
                </a:lnTo>
                <a:lnTo>
                  <a:pt x="192178" y="897782"/>
                </a:lnTo>
                <a:lnTo>
                  <a:pt x="182063" y="893272"/>
                </a:lnTo>
                <a:close/>
              </a:path>
              <a:path w="327913" h="1073475">
                <a:moveTo>
                  <a:pt x="214545" y="960209"/>
                </a:moveTo>
                <a:lnTo>
                  <a:pt x="212840" y="972992"/>
                </a:lnTo>
                <a:lnTo>
                  <a:pt x="207887" y="1005174"/>
                </a:lnTo>
                <a:lnTo>
                  <a:pt x="202807" y="1033076"/>
                </a:lnTo>
                <a:lnTo>
                  <a:pt x="240399" y="1039744"/>
                </a:lnTo>
                <a:lnTo>
                  <a:pt x="242084" y="1030244"/>
                </a:lnTo>
                <a:lnTo>
                  <a:pt x="239637" y="1030244"/>
                </a:lnTo>
                <a:lnTo>
                  <a:pt x="207379" y="1023754"/>
                </a:lnTo>
                <a:lnTo>
                  <a:pt x="228712" y="999752"/>
                </a:lnTo>
                <a:lnTo>
                  <a:pt x="214545" y="960209"/>
                </a:lnTo>
                <a:close/>
              </a:path>
              <a:path w="327913" h="1073475">
                <a:moveTo>
                  <a:pt x="305784" y="918857"/>
                </a:moveTo>
                <a:lnTo>
                  <a:pt x="295263" y="924872"/>
                </a:lnTo>
                <a:lnTo>
                  <a:pt x="251130" y="974529"/>
                </a:lnTo>
                <a:lnTo>
                  <a:pt x="250686" y="977933"/>
                </a:lnTo>
                <a:lnTo>
                  <a:pt x="245479" y="1011105"/>
                </a:lnTo>
                <a:lnTo>
                  <a:pt x="240399" y="1039744"/>
                </a:lnTo>
                <a:lnTo>
                  <a:pt x="244131" y="1039744"/>
                </a:lnTo>
                <a:lnTo>
                  <a:pt x="323838" y="950183"/>
                </a:lnTo>
                <a:lnTo>
                  <a:pt x="327913" y="942198"/>
                </a:lnTo>
                <a:lnTo>
                  <a:pt x="326540" y="931277"/>
                </a:lnTo>
                <a:lnTo>
                  <a:pt x="317502" y="920223"/>
                </a:lnTo>
                <a:lnTo>
                  <a:pt x="305784" y="918857"/>
                </a:lnTo>
                <a:close/>
              </a:path>
              <a:path w="327913" h="1073475">
                <a:moveTo>
                  <a:pt x="228712" y="999752"/>
                </a:moveTo>
                <a:lnTo>
                  <a:pt x="207379" y="1023754"/>
                </a:lnTo>
                <a:lnTo>
                  <a:pt x="239637" y="1030244"/>
                </a:lnTo>
                <a:lnTo>
                  <a:pt x="228712" y="999752"/>
                </a:lnTo>
                <a:close/>
              </a:path>
              <a:path w="327913" h="1073475">
                <a:moveTo>
                  <a:pt x="251130" y="974529"/>
                </a:moveTo>
                <a:lnTo>
                  <a:pt x="228712" y="999752"/>
                </a:lnTo>
                <a:lnTo>
                  <a:pt x="239637" y="1030244"/>
                </a:lnTo>
                <a:lnTo>
                  <a:pt x="242084" y="1030244"/>
                </a:lnTo>
                <a:lnTo>
                  <a:pt x="245479" y="1011105"/>
                </a:lnTo>
                <a:lnTo>
                  <a:pt x="250686" y="977933"/>
                </a:lnTo>
                <a:lnTo>
                  <a:pt x="251130" y="974529"/>
                </a:lnTo>
                <a:close/>
              </a:path>
              <a:path w="327913" h="1073475">
                <a:moveTo>
                  <a:pt x="217793" y="935083"/>
                </a:moveTo>
                <a:lnTo>
                  <a:pt x="217158" y="940607"/>
                </a:lnTo>
                <a:lnTo>
                  <a:pt x="214545" y="960209"/>
                </a:lnTo>
                <a:lnTo>
                  <a:pt x="228712" y="999752"/>
                </a:lnTo>
                <a:lnTo>
                  <a:pt x="251130" y="974529"/>
                </a:lnTo>
                <a:lnTo>
                  <a:pt x="255004" y="944786"/>
                </a:lnTo>
                <a:lnTo>
                  <a:pt x="255639" y="939261"/>
                </a:lnTo>
                <a:lnTo>
                  <a:pt x="217793" y="935083"/>
                </a:lnTo>
                <a:close/>
              </a:path>
              <a:path w="327913" h="1073475">
                <a:moveTo>
                  <a:pt x="227318" y="784829"/>
                </a:moveTo>
                <a:lnTo>
                  <a:pt x="226810" y="811118"/>
                </a:lnTo>
                <a:lnTo>
                  <a:pt x="225540" y="843440"/>
                </a:lnTo>
                <a:lnTo>
                  <a:pt x="223508" y="875863"/>
                </a:lnTo>
                <a:lnTo>
                  <a:pt x="221603" y="897681"/>
                </a:lnTo>
                <a:lnTo>
                  <a:pt x="259576" y="900882"/>
                </a:lnTo>
                <a:lnTo>
                  <a:pt x="261481" y="878289"/>
                </a:lnTo>
                <a:lnTo>
                  <a:pt x="263640" y="844989"/>
                </a:lnTo>
                <a:lnTo>
                  <a:pt x="264923" y="811118"/>
                </a:lnTo>
                <a:lnTo>
                  <a:pt x="265418" y="785490"/>
                </a:lnTo>
                <a:lnTo>
                  <a:pt x="227318" y="7848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16350" y="4535423"/>
            <a:ext cx="2016125" cy="1008126"/>
          </a:xfrm>
          <a:custGeom>
            <a:avLst/>
            <a:gdLst/>
            <a:ahLst/>
            <a:cxnLst/>
            <a:rect l="l" t="t" r="r" b="b"/>
            <a:pathLst>
              <a:path w="2016125" h="1008126">
                <a:moveTo>
                  <a:pt x="0" y="1008126"/>
                </a:moveTo>
                <a:lnTo>
                  <a:pt x="2016125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86251" y="5572125"/>
            <a:ext cx="3571875" cy="684212"/>
          </a:xfrm>
          <a:custGeom>
            <a:avLst/>
            <a:gdLst/>
            <a:ahLst/>
            <a:cxnLst/>
            <a:rect l="l" t="t" r="r" b="b"/>
            <a:pathLst>
              <a:path w="3571875" h="684212">
                <a:moveTo>
                  <a:pt x="0" y="0"/>
                </a:moveTo>
                <a:lnTo>
                  <a:pt x="3571875" y="68421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29250" y="5143500"/>
            <a:ext cx="1357376" cy="428625"/>
          </a:xfrm>
          <a:custGeom>
            <a:avLst/>
            <a:gdLst/>
            <a:ahLst/>
            <a:cxnLst/>
            <a:rect l="l" t="t" r="r" b="b"/>
            <a:pathLst>
              <a:path w="1357376" h="428625">
                <a:moveTo>
                  <a:pt x="0" y="428625"/>
                </a:moveTo>
                <a:lnTo>
                  <a:pt x="1357376" y="428625"/>
                </a:lnTo>
                <a:lnTo>
                  <a:pt x="1357376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29250" y="5143500"/>
            <a:ext cx="1357376" cy="428625"/>
          </a:xfrm>
          <a:custGeom>
            <a:avLst/>
            <a:gdLst/>
            <a:ahLst/>
            <a:cxnLst/>
            <a:rect l="l" t="t" r="r" b="b"/>
            <a:pathLst>
              <a:path w="1357376" h="428625">
                <a:moveTo>
                  <a:pt x="0" y="428625"/>
                </a:moveTo>
                <a:lnTo>
                  <a:pt x="1357376" y="428625"/>
                </a:lnTo>
                <a:lnTo>
                  <a:pt x="1357376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65826" y="5202237"/>
            <a:ext cx="1535049" cy="369887"/>
          </a:xfrm>
          <a:custGeom>
            <a:avLst/>
            <a:gdLst/>
            <a:ahLst/>
            <a:cxnLst/>
            <a:rect l="l" t="t" r="r" b="b"/>
            <a:pathLst>
              <a:path w="1535049" h="369887">
                <a:moveTo>
                  <a:pt x="0" y="369887"/>
                </a:moveTo>
                <a:lnTo>
                  <a:pt x="1535049" y="369887"/>
                </a:lnTo>
                <a:lnTo>
                  <a:pt x="1535049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545328" y="5243195"/>
            <a:ext cx="135572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Âng</a:t>
            </a:r>
            <a:r>
              <a:rPr sz="1800" b="1" spc="5" dirty="0">
                <a:latin typeface="Arial"/>
                <a:cs typeface="Arial"/>
              </a:rPr>
              <a:t>u</a:t>
            </a:r>
            <a:r>
              <a:rPr sz="1800" b="1" dirty="0">
                <a:latin typeface="Arial"/>
                <a:cs typeface="Arial"/>
              </a:rPr>
              <a:t>lo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55" dirty="0">
                <a:latin typeface="Arial"/>
                <a:cs typeface="Arial"/>
              </a:rPr>
              <a:t>A</a:t>
            </a:r>
            <a:r>
              <a:rPr sz="1800" b="1" spc="5" dirty="0">
                <a:latin typeface="Arial"/>
                <a:cs typeface="Arial"/>
              </a:rPr>
              <a:t>B</a:t>
            </a: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851783" y="4472559"/>
            <a:ext cx="2720593" cy="678780"/>
          </a:xfrm>
          <a:custGeom>
            <a:avLst/>
            <a:gdLst/>
            <a:ahLst/>
            <a:cxnLst/>
            <a:rect l="l" t="t" r="r" b="b"/>
            <a:pathLst>
              <a:path w="2720594" h="678780">
                <a:moveTo>
                  <a:pt x="2555875" y="594060"/>
                </a:moveTo>
                <a:lnTo>
                  <a:pt x="2465677" y="624084"/>
                </a:lnTo>
                <a:lnTo>
                  <a:pt x="2456813" y="630153"/>
                </a:lnTo>
                <a:lnTo>
                  <a:pt x="2451221" y="639508"/>
                </a:lnTo>
                <a:lnTo>
                  <a:pt x="2449680" y="651713"/>
                </a:lnTo>
                <a:lnTo>
                  <a:pt x="2452973" y="666332"/>
                </a:lnTo>
                <a:lnTo>
                  <a:pt x="2461811" y="674777"/>
                </a:lnTo>
                <a:lnTo>
                  <a:pt x="2473280" y="678780"/>
                </a:lnTo>
                <a:lnTo>
                  <a:pt x="2485770" y="677545"/>
                </a:lnTo>
                <a:lnTo>
                  <a:pt x="2671640" y="615823"/>
                </a:lnTo>
                <a:lnTo>
                  <a:pt x="2659252" y="615823"/>
                </a:lnTo>
                <a:lnTo>
                  <a:pt x="2555875" y="594060"/>
                </a:lnTo>
                <a:close/>
              </a:path>
              <a:path w="2720594" h="678780">
                <a:moveTo>
                  <a:pt x="2609564" y="576188"/>
                </a:moveTo>
                <a:lnTo>
                  <a:pt x="2555875" y="594060"/>
                </a:lnTo>
                <a:lnTo>
                  <a:pt x="2659252" y="615823"/>
                </a:lnTo>
                <a:lnTo>
                  <a:pt x="2660660" y="609092"/>
                </a:lnTo>
                <a:lnTo>
                  <a:pt x="2645917" y="609092"/>
                </a:lnTo>
                <a:lnTo>
                  <a:pt x="2609564" y="576188"/>
                </a:lnTo>
                <a:close/>
              </a:path>
              <a:path w="2720594" h="678780">
                <a:moveTo>
                  <a:pt x="2514488" y="427258"/>
                </a:moveTo>
                <a:lnTo>
                  <a:pt x="2503184" y="432135"/>
                </a:lnTo>
                <a:lnTo>
                  <a:pt x="2492084" y="442379"/>
                </a:lnTo>
                <a:lnTo>
                  <a:pt x="2489344" y="454046"/>
                </a:lnTo>
                <a:lnTo>
                  <a:pt x="2491583" y="465767"/>
                </a:lnTo>
                <a:lnTo>
                  <a:pt x="2498725" y="475869"/>
                </a:lnTo>
                <a:lnTo>
                  <a:pt x="2567566" y="538176"/>
                </a:lnTo>
                <a:lnTo>
                  <a:pt x="2670937" y="559943"/>
                </a:lnTo>
                <a:lnTo>
                  <a:pt x="2659252" y="615823"/>
                </a:lnTo>
                <a:lnTo>
                  <a:pt x="2671640" y="615823"/>
                </a:lnTo>
                <a:lnTo>
                  <a:pt x="2720593" y="599567"/>
                </a:lnTo>
                <a:lnTo>
                  <a:pt x="2537079" y="433451"/>
                </a:lnTo>
                <a:lnTo>
                  <a:pt x="2534882" y="431658"/>
                </a:lnTo>
                <a:lnTo>
                  <a:pt x="2525290" y="427261"/>
                </a:lnTo>
                <a:lnTo>
                  <a:pt x="2514488" y="427258"/>
                </a:lnTo>
                <a:close/>
              </a:path>
              <a:path w="2720594" h="678780">
                <a:moveTo>
                  <a:pt x="2656077" y="560705"/>
                </a:moveTo>
                <a:lnTo>
                  <a:pt x="2609564" y="576188"/>
                </a:lnTo>
                <a:lnTo>
                  <a:pt x="2645917" y="609092"/>
                </a:lnTo>
                <a:lnTo>
                  <a:pt x="2656077" y="560705"/>
                </a:lnTo>
                <a:close/>
              </a:path>
              <a:path w="2720594" h="678780">
                <a:moveTo>
                  <a:pt x="2670777" y="560705"/>
                </a:moveTo>
                <a:lnTo>
                  <a:pt x="2656077" y="560705"/>
                </a:lnTo>
                <a:lnTo>
                  <a:pt x="2645917" y="609092"/>
                </a:lnTo>
                <a:lnTo>
                  <a:pt x="2660660" y="609092"/>
                </a:lnTo>
                <a:lnTo>
                  <a:pt x="2670777" y="560705"/>
                </a:lnTo>
                <a:close/>
              </a:path>
              <a:path w="2720594" h="678780">
                <a:moveTo>
                  <a:pt x="11683" y="0"/>
                </a:moveTo>
                <a:lnTo>
                  <a:pt x="0" y="56007"/>
                </a:lnTo>
                <a:lnTo>
                  <a:pt x="2555875" y="594060"/>
                </a:lnTo>
                <a:lnTo>
                  <a:pt x="2609564" y="576188"/>
                </a:lnTo>
                <a:lnTo>
                  <a:pt x="2567566" y="538176"/>
                </a:lnTo>
                <a:lnTo>
                  <a:pt x="11683" y="0"/>
                </a:lnTo>
                <a:close/>
              </a:path>
              <a:path w="2720594" h="678780">
                <a:moveTo>
                  <a:pt x="2567566" y="538176"/>
                </a:moveTo>
                <a:lnTo>
                  <a:pt x="2609564" y="576188"/>
                </a:lnTo>
                <a:lnTo>
                  <a:pt x="2656077" y="560705"/>
                </a:lnTo>
                <a:lnTo>
                  <a:pt x="2670777" y="560705"/>
                </a:lnTo>
                <a:lnTo>
                  <a:pt x="2670937" y="559943"/>
                </a:lnTo>
                <a:lnTo>
                  <a:pt x="2567566" y="53817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96129" y="4385690"/>
            <a:ext cx="1540310" cy="4969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72000" y="6000750"/>
            <a:ext cx="1071562" cy="285750"/>
          </a:xfrm>
          <a:custGeom>
            <a:avLst/>
            <a:gdLst/>
            <a:ahLst/>
            <a:cxnLst/>
            <a:rect l="l" t="t" r="r" b="b"/>
            <a:pathLst>
              <a:path w="1071562" h="285750">
                <a:moveTo>
                  <a:pt x="0" y="285750"/>
                </a:moveTo>
                <a:lnTo>
                  <a:pt x="1071562" y="285750"/>
                </a:lnTo>
                <a:lnTo>
                  <a:pt x="1071562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72000" y="6000750"/>
            <a:ext cx="1071562" cy="285750"/>
          </a:xfrm>
          <a:custGeom>
            <a:avLst/>
            <a:gdLst/>
            <a:ahLst/>
            <a:cxnLst/>
            <a:rect l="l" t="t" r="r" b="b"/>
            <a:pathLst>
              <a:path w="1071562" h="285750">
                <a:moveTo>
                  <a:pt x="0" y="285750"/>
                </a:moveTo>
                <a:lnTo>
                  <a:pt x="1071562" y="285750"/>
                </a:lnTo>
                <a:lnTo>
                  <a:pt x="1071562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501001" y="5214937"/>
            <a:ext cx="1500124" cy="785812"/>
          </a:xfrm>
          <a:custGeom>
            <a:avLst/>
            <a:gdLst/>
            <a:ahLst/>
            <a:cxnLst/>
            <a:rect l="l" t="t" r="r" b="b"/>
            <a:pathLst>
              <a:path w="1500124" h="785812">
                <a:moveTo>
                  <a:pt x="0" y="785812"/>
                </a:moveTo>
                <a:lnTo>
                  <a:pt x="1500124" y="785812"/>
                </a:lnTo>
                <a:lnTo>
                  <a:pt x="1500124" y="0"/>
                </a:lnTo>
                <a:lnTo>
                  <a:pt x="0" y="0"/>
                </a:lnTo>
                <a:lnTo>
                  <a:pt x="0" y="785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501001" y="5214937"/>
            <a:ext cx="1500124" cy="785812"/>
          </a:xfrm>
          <a:custGeom>
            <a:avLst/>
            <a:gdLst/>
            <a:ahLst/>
            <a:cxnLst/>
            <a:rect l="l" t="t" r="r" b="b"/>
            <a:pathLst>
              <a:path w="1500124" h="785812">
                <a:moveTo>
                  <a:pt x="0" y="785812"/>
                </a:moveTo>
                <a:lnTo>
                  <a:pt x="1500124" y="785812"/>
                </a:lnTo>
                <a:lnTo>
                  <a:pt x="1500124" y="0"/>
                </a:lnTo>
                <a:lnTo>
                  <a:pt x="0" y="0"/>
                </a:lnTo>
                <a:lnTo>
                  <a:pt x="0" y="785812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67243" y="5219700"/>
            <a:ext cx="1193292" cy="4206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32192" y="5524500"/>
            <a:ext cx="1263396" cy="4206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779511" y="5297296"/>
            <a:ext cx="94488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34925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Leitura angular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946144" y="3694684"/>
            <a:ext cx="1418081" cy="758317"/>
          </a:xfrm>
          <a:custGeom>
            <a:avLst/>
            <a:gdLst/>
            <a:ahLst/>
            <a:cxnLst/>
            <a:rect l="l" t="t" r="r" b="b"/>
            <a:pathLst>
              <a:path w="1418081" h="758317">
                <a:moveTo>
                  <a:pt x="1260495" y="62251"/>
                </a:moveTo>
                <a:lnTo>
                  <a:pt x="0" y="707390"/>
                </a:lnTo>
                <a:lnTo>
                  <a:pt x="26161" y="758317"/>
                </a:lnTo>
                <a:lnTo>
                  <a:pt x="1286840" y="112906"/>
                </a:lnTo>
                <a:lnTo>
                  <a:pt x="1317193" y="65375"/>
                </a:lnTo>
                <a:lnTo>
                  <a:pt x="1260495" y="62251"/>
                </a:lnTo>
                <a:close/>
              </a:path>
              <a:path w="1418081" h="758317">
                <a:moveTo>
                  <a:pt x="1417837" y="14097"/>
                </a:moveTo>
                <a:lnTo>
                  <a:pt x="1354581" y="14097"/>
                </a:lnTo>
                <a:lnTo>
                  <a:pt x="1380616" y="64897"/>
                </a:lnTo>
                <a:lnTo>
                  <a:pt x="1286840" y="112906"/>
                </a:lnTo>
                <a:lnTo>
                  <a:pt x="1235009" y="194070"/>
                </a:lnTo>
                <a:lnTo>
                  <a:pt x="1232402" y="204194"/>
                </a:lnTo>
                <a:lnTo>
                  <a:pt x="1234300" y="214791"/>
                </a:lnTo>
                <a:lnTo>
                  <a:pt x="1241093" y="225082"/>
                </a:lnTo>
                <a:lnTo>
                  <a:pt x="1253168" y="234286"/>
                </a:lnTo>
                <a:lnTo>
                  <a:pt x="1264972" y="234895"/>
                </a:lnTo>
                <a:lnTo>
                  <a:pt x="1275985" y="230678"/>
                </a:lnTo>
                <a:lnTo>
                  <a:pt x="1284604" y="221996"/>
                </a:lnTo>
                <a:lnTo>
                  <a:pt x="1417837" y="14097"/>
                </a:lnTo>
                <a:close/>
              </a:path>
              <a:path w="1418081" h="758317">
                <a:moveTo>
                  <a:pt x="1317193" y="65375"/>
                </a:moveTo>
                <a:lnTo>
                  <a:pt x="1286840" y="112906"/>
                </a:lnTo>
                <a:lnTo>
                  <a:pt x="1374415" y="68072"/>
                </a:lnTo>
                <a:lnTo>
                  <a:pt x="1366139" y="68072"/>
                </a:lnTo>
                <a:lnTo>
                  <a:pt x="1317193" y="65375"/>
                </a:lnTo>
                <a:close/>
              </a:path>
              <a:path w="1418081" h="758317">
                <a:moveTo>
                  <a:pt x="1343532" y="24130"/>
                </a:moveTo>
                <a:lnTo>
                  <a:pt x="1317193" y="65375"/>
                </a:lnTo>
                <a:lnTo>
                  <a:pt x="1366139" y="68072"/>
                </a:lnTo>
                <a:lnTo>
                  <a:pt x="1343532" y="24130"/>
                </a:lnTo>
                <a:close/>
              </a:path>
              <a:path w="1418081" h="758317">
                <a:moveTo>
                  <a:pt x="1359723" y="24130"/>
                </a:moveTo>
                <a:lnTo>
                  <a:pt x="1343532" y="24130"/>
                </a:lnTo>
                <a:lnTo>
                  <a:pt x="1366139" y="68072"/>
                </a:lnTo>
                <a:lnTo>
                  <a:pt x="1374415" y="68072"/>
                </a:lnTo>
                <a:lnTo>
                  <a:pt x="1380616" y="64897"/>
                </a:lnTo>
                <a:lnTo>
                  <a:pt x="1359723" y="24130"/>
                </a:lnTo>
                <a:close/>
              </a:path>
              <a:path w="1418081" h="758317">
                <a:moveTo>
                  <a:pt x="1354581" y="14097"/>
                </a:moveTo>
                <a:lnTo>
                  <a:pt x="1260495" y="62251"/>
                </a:lnTo>
                <a:lnTo>
                  <a:pt x="1317193" y="65375"/>
                </a:lnTo>
                <a:lnTo>
                  <a:pt x="1343532" y="24130"/>
                </a:lnTo>
                <a:lnTo>
                  <a:pt x="1359723" y="24130"/>
                </a:lnTo>
                <a:lnTo>
                  <a:pt x="1354581" y="14097"/>
                </a:lnTo>
                <a:close/>
              </a:path>
              <a:path w="1418081" h="758317">
                <a:moveTo>
                  <a:pt x="1171066" y="0"/>
                </a:moveTo>
                <a:lnTo>
                  <a:pt x="1164655" y="412"/>
                </a:lnTo>
                <a:lnTo>
                  <a:pt x="1152982" y="5606"/>
                </a:lnTo>
                <a:lnTo>
                  <a:pt x="1144612" y="16037"/>
                </a:lnTo>
                <a:lnTo>
                  <a:pt x="1141012" y="30961"/>
                </a:lnTo>
                <a:lnTo>
                  <a:pt x="1145272" y="43796"/>
                </a:lnTo>
                <a:lnTo>
                  <a:pt x="1154759" y="53111"/>
                </a:lnTo>
                <a:lnTo>
                  <a:pt x="1167891" y="57150"/>
                </a:lnTo>
                <a:lnTo>
                  <a:pt x="1260495" y="62251"/>
                </a:lnTo>
                <a:lnTo>
                  <a:pt x="1354581" y="14097"/>
                </a:lnTo>
                <a:lnTo>
                  <a:pt x="1417837" y="14097"/>
                </a:lnTo>
                <a:lnTo>
                  <a:pt x="1418081" y="13716"/>
                </a:lnTo>
                <a:lnTo>
                  <a:pt x="117106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77904" y="1801748"/>
            <a:ext cx="4913696" cy="4913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568" y="1106424"/>
            <a:ext cx="568451" cy="550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7927" y="1075944"/>
            <a:ext cx="2078736" cy="5806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3344" y="1196739"/>
            <a:ext cx="4928870" cy="137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buClr>
                <a:srgbClr val="00007C"/>
              </a:buClr>
              <a:buFont typeface="Arial"/>
              <a:buChar char="•"/>
              <a:tabLst>
                <a:tab pos="621665" algn="l"/>
              </a:tabLst>
            </a:pPr>
            <a:r>
              <a:rPr sz="2800" spc="-20" dirty="0">
                <a:solidFill>
                  <a:srgbClr val="0000FF"/>
                </a:solidFill>
                <a:latin typeface="Arial"/>
                <a:cs typeface="Arial"/>
              </a:rPr>
              <a:t>Ang</a:t>
            </a:r>
            <a:r>
              <a:rPr sz="2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0000FF"/>
                </a:solidFill>
                <a:latin typeface="Arial"/>
                <a:cs typeface="Arial"/>
              </a:rPr>
              <a:t>es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5"/>
              </a:spcBef>
              <a:buClr>
                <a:srgbClr val="00007C"/>
              </a:buClr>
              <a:buFont typeface="Arial"/>
              <a:buChar char="•"/>
            </a:pPr>
            <a:endParaRPr sz="650" dirty="0"/>
          </a:p>
          <a:p>
            <a:pPr marL="1079500" lvl="1" indent="-610235">
              <a:lnSpc>
                <a:spcPct val="100000"/>
              </a:lnSpc>
              <a:buClr>
                <a:srgbClr val="00007C"/>
              </a:buClr>
              <a:buFont typeface="Arial"/>
              <a:buChar char="•"/>
              <a:tabLst>
                <a:tab pos="1078865" algn="l"/>
              </a:tabLst>
            </a:pPr>
            <a:r>
              <a:rPr sz="2800" spc="-20" dirty="0">
                <a:solidFill>
                  <a:srgbClr val="FF0000"/>
                </a:solidFill>
                <a:latin typeface="Arial"/>
                <a:cs typeface="Arial"/>
              </a:rPr>
              <a:t>As</a:t>
            </a:r>
            <a:r>
              <a:rPr sz="28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Arial"/>
                <a:cs typeface="Arial"/>
              </a:rPr>
              <a:t>gra</a:t>
            </a:r>
            <a:r>
              <a:rPr sz="2800" spc="-20" dirty="0">
                <a:solidFill>
                  <a:srgbClr val="FF0000"/>
                </a:solidFill>
                <a:latin typeface="Arial"/>
                <a:cs typeface="Arial"/>
              </a:rPr>
              <a:t>nd</a:t>
            </a:r>
            <a:r>
              <a:rPr sz="2800" spc="-15" dirty="0">
                <a:solidFill>
                  <a:srgbClr val="FF0000"/>
                </a:solidFill>
                <a:latin typeface="Arial"/>
                <a:cs typeface="Arial"/>
              </a:rPr>
              <a:t>ezas</a:t>
            </a:r>
            <a:r>
              <a:rPr sz="28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2800" spc="-15" dirty="0">
                <a:solidFill>
                  <a:srgbClr val="FF0000"/>
                </a:solidFill>
                <a:latin typeface="Arial"/>
                <a:cs typeface="Arial"/>
              </a:rPr>
              <a:t>gulares</a:t>
            </a:r>
            <a:endParaRPr sz="2800" dirty="0">
              <a:latin typeface="Arial"/>
              <a:cs typeface="Arial"/>
            </a:endParaRPr>
          </a:p>
          <a:p>
            <a:pPr marL="1079500">
              <a:lnSpc>
                <a:spcPct val="100000"/>
              </a:lnSpc>
            </a:pP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são: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0600" y="2620390"/>
            <a:ext cx="3498850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indent="-610235">
              <a:lnSpc>
                <a:spcPct val="100000"/>
              </a:lnSpc>
              <a:buClr>
                <a:srgbClr val="00007C"/>
              </a:buClr>
              <a:buFont typeface="Arial"/>
              <a:buChar char="•"/>
              <a:tabLst>
                <a:tab pos="622300" algn="l"/>
              </a:tabLst>
            </a:pPr>
            <a:r>
              <a:rPr sz="2400" dirty="0">
                <a:latin typeface="Arial"/>
                <a:cs typeface="Arial"/>
              </a:rPr>
              <a:t>ân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ul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azimutais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ou</a:t>
            </a:r>
          </a:p>
          <a:p>
            <a:pPr marL="6223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rizo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tais;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90600" y="3425317"/>
            <a:ext cx="3246120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marR="6350" indent="-610235">
              <a:lnSpc>
                <a:spcPct val="100000"/>
              </a:lnSpc>
              <a:buClr>
                <a:srgbClr val="00007C"/>
              </a:buClr>
              <a:buFont typeface="Arial"/>
              <a:buChar char="•"/>
              <a:tabLst>
                <a:tab pos="622300" algn="l"/>
              </a:tabLst>
            </a:pPr>
            <a:r>
              <a:rPr sz="2400" dirty="0">
                <a:latin typeface="Arial"/>
                <a:cs typeface="Arial"/>
              </a:rPr>
              <a:t>ân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ul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zen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tais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ou vertic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is.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0641" y="497332"/>
            <a:ext cx="578040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27685" algn="l"/>
              </a:tabLst>
            </a:pPr>
            <a:r>
              <a:rPr sz="3200" b="1" spc="-10" dirty="0">
                <a:latin typeface="Arial"/>
                <a:cs typeface="Arial"/>
              </a:rPr>
              <a:t>1</a:t>
            </a:r>
            <a:r>
              <a:rPr sz="3200" b="1" dirty="0">
                <a:latin typeface="Arial"/>
                <a:cs typeface="Arial"/>
              </a:rPr>
              <a:t>.	AS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GRANDEZAS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MED</a:t>
            </a:r>
            <a:r>
              <a:rPr sz="3200" b="1" spc="-15" dirty="0">
                <a:latin typeface="Arial"/>
                <a:cs typeface="Arial"/>
              </a:rPr>
              <a:t>I</a:t>
            </a:r>
            <a:r>
              <a:rPr sz="3200" b="1" dirty="0">
                <a:latin typeface="Arial"/>
                <a:cs typeface="Arial"/>
              </a:rPr>
              <a:t>DAS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00750" y="1701863"/>
            <a:ext cx="863600" cy="369887"/>
          </a:xfrm>
          <a:custGeom>
            <a:avLst/>
            <a:gdLst/>
            <a:ahLst/>
            <a:cxnLst/>
            <a:rect l="l" t="t" r="r" b="b"/>
            <a:pathLst>
              <a:path w="863600" h="369887">
                <a:moveTo>
                  <a:pt x="0" y="369887"/>
                </a:moveTo>
                <a:lnTo>
                  <a:pt x="863600" y="369887"/>
                </a:lnTo>
                <a:lnTo>
                  <a:pt x="863600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080505" y="1741932"/>
            <a:ext cx="69977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Zen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00750" y="6202362"/>
            <a:ext cx="774700" cy="369887"/>
          </a:xfrm>
          <a:custGeom>
            <a:avLst/>
            <a:gdLst/>
            <a:ahLst/>
            <a:cxnLst/>
            <a:rect l="l" t="t" r="r" b="b"/>
            <a:pathLst>
              <a:path w="774700" h="369887">
                <a:moveTo>
                  <a:pt x="0" y="369887"/>
                </a:moveTo>
                <a:lnTo>
                  <a:pt x="774700" y="369887"/>
                </a:lnTo>
                <a:lnTo>
                  <a:pt x="774700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080505" y="6243523"/>
            <a:ext cx="6096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51451" y="3390900"/>
            <a:ext cx="1249362" cy="288925"/>
          </a:xfrm>
          <a:custGeom>
            <a:avLst/>
            <a:gdLst/>
            <a:ahLst/>
            <a:cxnLst/>
            <a:rect l="l" t="t" r="r" b="b"/>
            <a:pathLst>
              <a:path w="1249362" h="288925">
                <a:moveTo>
                  <a:pt x="0" y="288925"/>
                </a:moveTo>
                <a:lnTo>
                  <a:pt x="1249362" y="288925"/>
                </a:lnTo>
                <a:lnTo>
                  <a:pt x="1249362" y="0"/>
                </a:lnTo>
                <a:lnTo>
                  <a:pt x="0" y="0"/>
                </a:lnTo>
                <a:lnTo>
                  <a:pt x="0" y="2889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30826" y="3431413"/>
            <a:ext cx="108077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Horizo</a:t>
            </a:r>
            <a:r>
              <a:rPr sz="1800" b="1" spc="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501001" y="3222625"/>
            <a:ext cx="1355725" cy="431800"/>
          </a:xfrm>
          <a:custGeom>
            <a:avLst/>
            <a:gdLst/>
            <a:ahLst/>
            <a:cxnLst/>
            <a:rect l="l" t="t" r="r" b="b"/>
            <a:pathLst>
              <a:path w="1355725" h="431800">
                <a:moveTo>
                  <a:pt x="0" y="431800"/>
                </a:moveTo>
                <a:lnTo>
                  <a:pt x="1355725" y="431800"/>
                </a:lnTo>
                <a:lnTo>
                  <a:pt x="1355725" y="0"/>
                </a:lnTo>
                <a:lnTo>
                  <a:pt x="0" y="0"/>
                </a:lnTo>
                <a:lnTo>
                  <a:pt x="0" y="431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589011" y="3264661"/>
            <a:ext cx="1180465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318770">
              <a:lnSpc>
                <a:spcPct val="100000"/>
              </a:lnSpc>
            </a:pPr>
            <a:r>
              <a:rPr sz="1200" b="1" spc="-40" dirty="0">
                <a:latin typeface="Arial"/>
                <a:cs typeface="Arial"/>
              </a:rPr>
              <a:t>Â</a:t>
            </a:r>
            <a:r>
              <a:rPr sz="1200" b="1" dirty="0">
                <a:latin typeface="Arial"/>
                <a:cs typeface="Arial"/>
              </a:rPr>
              <a:t>ngulo 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ertical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positi</a:t>
            </a:r>
            <a:r>
              <a:rPr sz="1200" b="1" spc="-25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501001" y="3752850"/>
            <a:ext cx="1398524" cy="396875"/>
          </a:xfrm>
          <a:custGeom>
            <a:avLst/>
            <a:gdLst/>
            <a:ahLst/>
            <a:cxnLst/>
            <a:rect l="l" t="t" r="r" b="b"/>
            <a:pathLst>
              <a:path w="1398524" h="396875">
                <a:moveTo>
                  <a:pt x="0" y="396875"/>
                </a:moveTo>
                <a:lnTo>
                  <a:pt x="1398524" y="396875"/>
                </a:lnTo>
                <a:lnTo>
                  <a:pt x="1398524" y="0"/>
                </a:lnTo>
                <a:lnTo>
                  <a:pt x="0" y="0"/>
                </a:lnTo>
                <a:lnTo>
                  <a:pt x="0" y="3968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589011" y="3795014"/>
            <a:ext cx="122301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339725">
              <a:lnSpc>
                <a:spcPct val="100000"/>
              </a:lnSpc>
            </a:pPr>
            <a:r>
              <a:rPr sz="1200" b="1" spc="-40" dirty="0">
                <a:latin typeface="Arial"/>
                <a:cs typeface="Arial"/>
              </a:rPr>
              <a:t>Â</a:t>
            </a:r>
            <a:r>
              <a:rPr sz="1200" b="1" dirty="0">
                <a:latin typeface="Arial"/>
                <a:cs typeface="Arial"/>
              </a:rPr>
              <a:t>ngulo 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ertical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neg</a:t>
            </a:r>
            <a:r>
              <a:rPr sz="1200" b="1" spc="5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ti</a:t>
            </a:r>
            <a:r>
              <a:rPr sz="1200" b="1" spc="-25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72250" y="2286063"/>
            <a:ext cx="717550" cy="461962"/>
          </a:xfrm>
          <a:custGeom>
            <a:avLst/>
            <a:gdLst/>
            <a:ahLst/>
            <a:cxnLst/>
            <a:rect l="l" t="t" r="r" b="b"/>
            <a:pathLst>
              <a:path w="717550" h="461962">
                <a:moveTo>
                  <a:pt x="0" y="461962"/>
                </a:moveTo>
                <a:lnTo>
                  <a:pt x="717550" y="461962"/>
                </a:lnTo>
                <a:lnTo>
                  <a:pt x="717550" y="0"/>
                </a:lnTo>
                <a:lnTo>
                  <a:pt x="0" y="0"/>
                </a:lnTo>
                <a:lnTo>
                  <a:pt x="0" y="4619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652006" y="2327783"/>
            <a:ext cx="545465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200" b="1" spc="-40" dirty="0">
                <a:latin typeface="Arial"/>
                <a:cs typeface="Arial"/>
              </a:rPr>
              <a:t>Â</a:t>
            </a:r>
            <a:r>
              <a:rPr sz="1200" b="1" dirty="0">
                <a:latin typeface="Arial"/>
                <a:cs typeface="Arial"/>
              </a:rPr>
              <a:t>ngulo zenital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838950" y="4286186"/>
            <a:ext cx="733425" cy="461962"/>
          </a:xfrm>
          <a:custGeom>
            <a:avLst/>
            <a:gdLst/>
            <a:ahLst/>
            <a:cxnLst/>
            <a:rect l="l" t="t" r="r" b="b"/>
            <a:pathLst>
              <a:path w="733425" h="461962">
                <a:moveTo>
                  <a:pt x="0" y="461962"/>
                </a:moveTo>
                <a:lnTo>
                  <a:pt x="733425" y="461962"/>
                </a:lnTo>
                <a:lnTo>
                  <a:pt x="733425" y="0"/>
                </a:lnTo>
                <a:lnTo>
                  <a:pt x="0" y="0"/>
                </a:lnTo>
                <a:lnTo>
                  <a:pt x="0" y="4619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918706" y="4328414"/>
            <a:ext cx="545465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200" b="1" spc="-40" dirty="0">
                <a:latin typeface="Arial"/>
                <a:cs typeface="Arial"/>
              </a:rPr>
              <a:t>Â</a:t>
            </a:r>
            <a:r>
              <a:rPr sz="1200" b="1" dirty="0">
                <a:latin typeface="Arial"/>
                <a:cs typeface="Arial"/>
              </a:rPr>
              <a:t>ngulo nadiral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2"/>
          <p:cNvSpPr txBox="1">
            <a:spLocks noChangeArrowheads="1"/>
          </p:cNvSpPr>
          <p:nvPr/>
        </p:nvSpPr>
        <p:spPr bwMode="auto">
          <a:xfrm>
            <a:off x="242888" y="319088"/>
            <a:ext cx="807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4000" b="1">
                <a:solidFill>
                  <a:prstClr val="black"/>
                </a:solidFill>
                <a:latin typeface="Arial" panose="020B0604020202020204" pitchFamily="34" charset="0"/>
              </a:rPr>
              <a:t>UNIDADES DE MEDIDA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52400" y="982176"/>
            <a:ext cx="8650287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pt-BR" sz="2400" u="sng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CÁLCULOS COM ÂNGULOS</a:t>
            </a:r>
            <a:r>
              <a:rPr lang="pt-BR" sz="2400" b="1" u="sng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pt-BR" sz="2400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pt-BR" sz="2400" u="sng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Ângulos (GMS) → Frações decimais</a:t>
            </a:r>
          </a:p>
          <a:p>
            <a:pPr lvl="1">
              <a:defRPr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	</a:t>
            </a:r>
          </a:p>
          <a:p>
            <a:pPr lvl="1">
              <a:defRPr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	a) 32º28’59’’ = 32,48305556º</a:t>
            </a:r>
          </a:p>
          <a:p>
            <a:pPr lvl="1">
              <a:defRPr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		1’=60’’ então (28’x60’’ + 59)/3600= 0,48305556</a:t>
            </a:r>
          </a:p>
          <a:p>
            <a:pPr lvl="1">
              <a:defRPr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	</a:t>
            </a:r>
          </a:p>
          <a:p>
            <a:pPr lvl="1">
              <a:defRPr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	b) 17º34’18,3’’ = 34’*60” = 2040”+18,3” =2058,3”/3600 = 0,57175°  o ângulo em decimal será: 17+0,57175 = 17,057175°</a:t>
            </a:r>
          </a:p>
          <a:p>
            <a:pPr lvl="1">
              <a:defRPr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c) 125º59’57’’ =  59’*60” = 3540”+57” = 3597”/3600 = 0,9991666667°.      125+0,9991666667 = 125,9991666667</a:t>
            </a:r>
          </a:p>
          <a:p>
            <a:pPr>
              <a:defRPr/>
            </a:pPr>
            <a:r>
              <a:rPr lang="pt-BR" sz="2400" b="1" u="sng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1° = 60´ </a:t>
            </a:r>
          </a:p>
          <a:p>
            <a:pPr>
              <a:defRPr/>
            </a:pPr>
            <a:r>
              <a:rPr lang="pt-BR" sz="2400" b="1" u="sng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1’ = 60 “    60 x 60 = 3600 “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800225" y="3244333"/>
            <a:ext cx="495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1680” + 59” = 1739” / 3600.       32°+0,48305556 °</a:t>
            </a:r>
          </a:p>
        </p:txBody>
      </p:sp>
    </p:spTree>
    <p:extLst>
      <p:ext uri="{BB962C8B-B14F-4D97-AF65-F5344CB8AC3E}">
        <p14:creationId xmlns:p14="http://schemas.microsoft.com/office/powerpoint/2010/main" val="3547828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D6430EF8-2AD6-4404-8045-EE3C07362652}"/>
              </a:ext>
            </a:extLst>
          </p:cNvPr>
          <p:cNvSpPr txBox="1"/>
          <p:nvPr/>
        </p:nvSpPr>
        <p:spPr>
          <a:xfrm>
            <a:off x="304806" y="990600"/>
            <a:ext cx="7391394" cy="2051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955" algn="just">
              <a:lnSpc>
                <a:spcPct val="100000"/>
              </a:lnSpc>
            </a:pPr>
            <a:r>
              <a:rPr sz="2400" b="1" spc="20" dirty="0">
                <a:solidFill>
                  <a:srgbClr val="FF0000"/>
                </a:solidFill>
                <a:cs typeface="Arial"/>
              </a:rPr>
              <a:t>M</a:t>
            </a:r>
            <a:r>
              <a:rPr sz="2400" b="1" spc="-20" dirty="0">
                <a:solidFill>
                  <a:srgbClr val="FF0000"/>
                </a:solidFill>
                <a:cs typeface="Arial"/>
              </a:rPr>
              <a:t>a</a:t>
            </a:r>
            <a:r>
              <a:rPr sz="2400" b="1" spc="-15" dirty="0">
                <a:solidFill>
                  <a:srgbClr val="FF0000"/>
                </a:solidFill>
                <a:cs typeface="Arial"/>
              </a:rPr>
              <a:t>s</a:t>
            </a:r>
            <a:r>
              <a:rPr sz="2400" b="1" spc="-35" dirty="0">
                <a:solidFill>
                  <a:srgbClr val="FF0000"/>
                </a:solidFill>
                <a:cs typeface="Arial"/>
              </a:rPr>
              <a:t> </a:t>
            </a:r>
            <a:r>
              <a:rPr sz="2400" b="1" spc="-15" dirty="0">
                <a:solidFill>
                  <a:srgbClr val="FF0000"/>
                </a:solidFill>
                <a:cs typeface="Arial"/>
              </a:rPr>
              <a:t>o</a:t>
            </a:r>
            <a:r>
              <a:rPr sz="2400" b="1" dirty="0">
                <a:solidFill>
                  <a:srgbClr val="FF0000"/>
                </a:solidFill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cs typeface="Arial"/>
              </a:rPr>
              <a:t>qu</a:t>
            </a:r>
            <a:r>
              <a:rPr sz="2400" b="1" spc="-15" dirty="0">
                <a:solidFill>
                  <a:srgbClr val="FF0000"/>
                </a:solidFill>
                <a:cs typeface="Arial"/>
              </a:rPr>
              <a:t>e</a:t>
            </a:r>
            <a:r>
              <a:rPr sz="2400" b="1" spc="-10" dirty="0">
                <a:solidFill>
                  <a:srgbClr val="FF0000"/>
                </a:solidFill>
                <a:cs typeface="Arial"/>
              </a:rPr>
              <a:t> </a:t>
            </a:r>
            <a:r>
              <a:rPr sz="2400" b="1" spc="-15" dirty="0">
                <a:solidFill>
                  <a:srgbClr val="FF0000"/>
                </a:solidFill>
                <a:cs typeface="Arial"/>
              </a:rPr>
              <a:t>é?</a:t>
            </a:r>
            <a:endParaRPr sz="2400" dirty="0">
              <a:cs typeface="Arial"/>
            </a:endParaRPr>
          </a:p>
          <a:p>
            <a:pPr algn="just">
              <a:lnSpc>
                <a:spcPts val="550"/>
              </a:lnSpc>
              <a:spcBef>
                <a:spcPts val="22"/>
              </a:spcBef>
            </a:pPr>
            <a:endParaRPr sz="2400" dirty="0"/>
          </a:p>
          <a:p>
            <a:pPr algn="just">
              <a:lnSpc>
                <a:spcPts val="1000"/>
              </a:lnSpc>
            </a:pPr>
            <a:endParaRPr sz="2400" dirty="0"/>
          </a:p>
          <a:p>
            <a:pPr marL="12700" marR="6350" indent="0" algn="just">
              <a:lnSpc>
                <a:spcPct val="100000"/>
              </a:lnSpc>
            </a:pPr>
            <a:r>
              <a:rPr lang="pt-BR" sz="2400" spc="-15" dirty="0">
                <a:cs typeface="Calibri"/>
              </a:rPr>
              <a:t>O</a:t>
            </a:r>
            <a:r>
              <a:rPr lang="pt-BR" sz="2400" spc="100" dirty="0">
                <a:cs typeface="Calibri"/>
              </a:rPr>
              <a:t> </a:t>
            </a:r>
            <a:r>
              <a:rPr lang="pt-BR" sz="2400" spc="-30" dirty="0">
                <a:cs typeface="Calibri"/>
              </a:rPr>
              <a:t>t</a:t>
            </a:r>
            <a:r>
              <a:rPr lang="pt-BR" sz="2400" spc="-20" dirty="0">
                <a:cs typeface="Calibri"/>
              </a:rPr>
              <a:t>e</a:t>
            </a:r>
            <a:r>
              <a:rPr lang="pt-BR" sz="2400" spc="-10" dirty="0">
                <a:cs typeface="Calibri"/>
              </a:rPr>
              <a:t>r</a:t>
            </a:r>
            <a:r>
              <a:rPr lang="pt-BR" sz="2400" spc="-30" dirty="0">
                <a:cs typeface="Calibri"/>
              </a:rPr>
              <a:t>m</a:t>
            </a:r>
            <a:r>
              <a:rPr lang="pt-BR" sz="2400" spc="-15" dirty="0">
                <a:cs typeface="Calibri"/>
              </a:rPr>
              <a:t>o</a:t>
            </a:r>
            <a:r>
              <a:rPr lang="pt-BR" sz="2400" spc="105" dirty="0">
                <a:cs typeface="Calibri"/>
              </a:rPr>
              <a:t> </a:t>
            </a:r>
            <a:r>
              <a:rPr lang="pt-BR" sz="2400" spc="-190" dirty="0">
                <a:cs typeface="Calibri"/>
              </a:rPr>
              <a:t>T</a:t>
            </a:r>
            <a:r>
              <a:rPr lang="pt-BR" sz="2400" spc="-10" dirty="0">
                <a:cs typeface="Calibri"/>
              </a:rPr>
              <a:t>opo</a:t>
            </a:r>
            <a:r>
              <a:rPr lang="pt-BR" sz="2400" spc="-15" dirty="0">
                <a:cs typeface="Calibri"/>
              </a:rPr>
              <a:t>g</a:t>
            </a:r>
            <a:r>
              <a:rPr lang="pt-BR" sz="2400" spc="-60" dirty="0">
                <a:cs typeface="Calibri"/>
              </a:rPr>
              <a:t>r</a:t>
            </a:r>
            <a:r>
              <a:rPr lang="pt-BR" sz="2400" spc="-5" dirty="0">
                <a:cs typeface="Calibri"/>
              </a:rPr>
              <a:t>a</a:t>
            </a:r>
            <a:r>
              <a:rPr lang="pt-BR" sz="2400" spc="-20" dirty="0">
                <a:cs typeface="Calibri"/>
              </a:rPr>
              <a:t>f</a:t>
            </a:r>
            <a:r>
              <a:rPr lang="pt-BR" sz="2400" spc="-10" dirty="0">
                <a:cs typeface="Calibri"/>
              </a:rPr>
              <a:t>i</a:t>
            </a:r>
            <a:r>
              <a:rPr lang="pt-BR" sz="2400" spc="-5" dirty="0">
                <a:cs typeface="Calibri"/>
              </a:rPr>
              <a:t>a,</a:t>
            </a:r>
            <a:r>
              <a:rPr lang="pt-BR" sz="2400" spc="105" dirty="0">
                <a:cs typeface="Calibri"/>
              </a:rPr>
              <a:t> </a:t>
            </a:r>
            <a:r>
              <a:rPr lang="pt-BR" sz="2400" spc="-5" dirty="0">
                <a:cs typeface="Calibri"/>
              </a:rPr>
              <a:t>d</a:t>
            </a:r>
            <a:r>
              <a:rPr lang="pt-BR" sz="2400" spc="-10" dirty="0">
                <a:cs typeface="Calibri"/>
              </a:rPr>
              <a:t>e</a:t>
            </a:r>
            <a:r>
              <a:rPr lang="pt-BR" sz="2400" spc="90" dirty="0">
                <a:cs typeface="Calibri"/>
              </a:rPr>
              <a:t> </a:t>
            </a:r>
            <a:r>
              <a:rPr lang="pt-BR" sz="2400" spc="-10" dirty="0">
                <a:cs typeface="Calibri"/>
              </a:rPr>
              <a:t>ori</a:t>
            </a:r>
            <a:r>
              <a:rPr lang="pt-BR" sz="2400" spc="-40" dirty="0">
                <a:cs typeface="Calibri"/>
              </a:rPr>
              <a:t>g</a:t>
            </a:r>
            <a:r>
              <a:rPr lang="pt-BR" sz="2400" dirty="0">
                <a:cs typeface="Calibri"/>
              </a:rPr>
              <a:t>e</a:t>
            </a:r>
            <a:r>
              <a:rPr lang="pt-BR" sz="2400" spc="-20" dirty="0">
                <a:cs typeface="Calibri"/>
              </a:rPr>
              <a:t>m</a:t>
            </a:r>
            <a:r>
              <a:rPr lang="pt-BR" sz="2400" spc="90" dirty="0">
                <a:cs typeface="Calibri"/>
              </a:rPr>
              <a:t> </a:t>
            </a:r>
            <a:r>
              <a:rPr lang="pt-BR" sz="2400" spc="-5" dirty="0">
                <a:cs typeface="Calibri"/>
              </a:rPr>
              <a:t>d</a:t>
            </a:r>
            <a:r>
              <a:rPr lang="pt-BR" sz="2400" spc="-15" dirty="0">
                <a:cs typeface="Calibri"/>
              </a:rPr>
              <a:t>o</a:t>
            </a:r>
            <a:r>
              <a:rPr lang="pt-BR" sz="2400" spc="100" dirty="0">
                <a:cs typeface="Calibri"/>
              </a:rPr>
              <a:t> </a:t>
            </a:r>
            <a:r>
              <a:rPr lang="pt-BR" sz="2400" spc="-10" dirty="0">
                <a:cs typeface="Calibri"/>
              </a:rPr>
              <a:t>idio</a:t>
            </a:r>
            <a:r>
              <a:rPr lang="pt-BR" sz="2400" spc="-30" dirty="0">
                <a:cs typeface="Calibri"/>
              </a:rPr>
              <a:t>m</a:t>
            </a:r>
            <a:r>
              <a:rPr lang="pt-BR" sz="2400" spc="-10" dirty="0">
                <a:cs typeface="Calibri"/>
              </a:rPr>
              <a:t>a</a:t>
            </a:r>
            <a:r>
              <a:rPr lang="pt-BR" sz="2400" spc="105" dirty="0">
                <a:cs typeface="Calibri"/>
              </a:rPr>
              <a:t> </a:t>
            </a:r>
            <a:r>
              <a:rPr lang="pt-BR" sz="2400" spc="-15" dirty="0">
                <a:cs typeface="Calibri"/>
              </a:rPr>
              <a:t>g</a:t>
            </a:r>
            <a:r>
              <a:rPr lang="pt-BR" sz="2400" spc="-35" dirty="0">
                <a:cs typeface="Calibri"/>
              </a:rPr>
              <a:t>r</a:t>
            </a:r>
            <a:r>
              <a:rPr lang="pt-BR" sz="2400" spc="-20" dirty="0">
                <a:cs typeface="Calibri"/>
              </a:rPr>
              <a:t>e</a:t>
            </a:r>
            <a:r>
              <a:rPr lang="pt-BR" sz="2400" spc="-40" dirty="0">
                <a:cs typeface="Calibri"/>
              </a:rPr>
              <a:t>g</a:t>
            </a:r>
            <a:r>
              <a:rPr lang="pt-BR" sz="2400" spc="-60" dirty="0">
                <a:cs typeface="Calibri"/>
              </a:rPr>
              <a:t>o</a:t>
            </a:r>
            <a:r>
              <a:rPr lang="pt-BR" sz="2400" spc="-5" dirty="0">
                <a:cs typeface="Calibri"/>
              </a:rPr>
              <a:t>,</a:t>
            </a:r>
            <a:r>
              <a:rPr lang="pt-BR" sz="2400" spc="105" dirty="0">
                <a:cs typeface="Calibri"/>
              </a:rPr>
              <a:t> </a:t>
            </a:r>
            <a:r>
              <a:rPr lang="pt-BR" sz="2400" spc="-30" dirty="0">
                <a:cs typeface="Calibri"/>
              </a:rPr>
              <a:t>t</a:t>
            </a:r>
            <a:r>
              <a:rPr lang="pt-BR" sz="2400" spc="-10" dirty="0">
                <a:cs typeface="Calibri"/>
              </a:rPr>
              <a:t>opo</a:t>
            </a:r>
            <a:r>
              <a:rPr lang="pt-BR" sz="2400" spc="-25" dirty="0">
                <a:cs typeface="Calibri"/>
              </a:rPr>
              <a:t>s</a:t>
            </a:r>
            <a:r>
              <a:rPr lang="pt-BR" sz="2400" spc="-10" dirty="0">
                <a:cs typeface="Calibri"/>
              </a:rPr>
              <a:t>:</a:t>
            </a:r>
            <a:r>
              <a:rPr lang="pt-BR" sz="2400" spc="90" dirty="0">
                <a:cs typeface="Calibri"/>
              </a:rPr>
              <a:t> </a:t>
            </a:r>
            <a:r>
              <a:rPr lang="pt-BR" sz="2400" spc="-10" dirty="0">
                <a:cs typeface="Calibri"/>
              </a:rPr>
              <a:t>lu</a:t>
            </a:r>
            <a:r>
              <a:rPr lang="pt-BR" sz="2400" spc="-60" dirty="0">
                <a:cs typeface="Calibri"/>
              </a:rPr>
              <a:t>g</a:t>
            </a:r>
            <a:r>
              <a:rPr lang="pt-BR" sz="2400" spc="-5" dirty="0">
                <a:cs typeface="Calibri"/>
              </a:rPr>
              <a:t>a</a:t>
            </a:r>
            <a:r>
              <a:rPr lang="pt-BR" sz="2400" spc="-180" dirty="0">
                <a:cs typeface="Calibri"/>
              </a:rPr>
              <a:t>r</a:t>
            </a:r>
            <a:r>
              <a:rPr lang="pt-BR" sz="2400" spc="-5" dirty="0">
                <a:cs typeface="Calibri"/>
              </a:rPr>
              <a:t>,</a:t>
            </a:r>
            <a:r>
              <a:rPr lang="pt-BR" sz="2400" spc="105" dirty="0">
                <a:cs typeface="Calibri"/>
              </a:rPr>
              <a:t> </a:t>
            </a:r>
            <a:r>
              <a:rPr lang="pt-BR" sz="2400" spc="-35" dirty="0">
                <a:cs typeface="Calibri"/>
              </a:rPr>
              <a:t>r</a:t>
            </a:r>
            <a:r>
              <a:rPr lang="pt-BR" sz="2400" spc="-20" dirty="0">
                <a:cs typeface="Calibri"/>
              </a:rPr>
              <a:t>e</a:t>
            </a:r>
            <a:r>
              <a:rPr lang="pt-BR" sz="2400" spc="-15" dirty="0">
                <a:cs typeface="Calibri"/>
              </a:rPr>
              <a:t>gi</a:t>
            </a:r>
            <a:r>
              <a:rPr lang="pt-BR" sz="2400" spc="-5" dirty="0">
                <a:cs typeface="Calibri"/>
              </a:rPr>
              <a:t>ã</a:t>
            </a:r>
            <a:r>
              <a:rPr lang="pt-BR" sz="2400" spc="-15" dirty="0">
                <a:cs typeface="Calibri"/>
              </a:rPr>
              <a:t>o</a:t>
            </a:r>
            <a:r>
              <a:rPr lang="pt-BR" sz="2400" spc="100" dirty="0">
                <a:cs typeface="Calibri"/>
              </a:rPr>
              <a:t> </a:t>
            </a:r>
            <a:r>
              <a:rPr lang="pt-BR" sz="2400" spc="-10" dirty="0">
                <a:cs typeface="Calibri"/>
              </a:rPr>
              <a:t>e</a:t>
            </a:r>
            <a:r>
              <a:rPr lang="pt-BR" sz="2400" spc="90" dirty="0">
                <a:cs typeface="Calibri"/>
              </a:rPr>
              <a:t> </a:t>
            </a:r>
            <a:r>
              <a:rPr lang="pt-BR" sz="2400" spc="-15" dirty="0" err="1">
                <a:cs typeface="Calibri"/>
              </a:rPr>
              <a:t>g</a:t>
            </a:r>
            <a:r>
              <a:rPr lang="pt-BR" sz="2400" spc="-60" dirty="0" err="1">
                <a:cs typeface="Calibri"/>
              </a:rPr>
              <a:t>r</a:t>
            </a:r>
            <a:r>
              <a:rPr lang="pt-BR" sz="2400" spc="-5" dirty="0" err="1">
                <a:cs typeface="Calibri"/>
              </a:rPr>
              <a:t>a</a:t>
            </a:r>
            <a:r>
              <a:rPr lang="pt-BR" sz="2400" spc="-10" dirty="0" err="1">
                <a:cs typeface="Calibri"/>
              </a:rPr>
              <a:t>ph</a:t>
            </a:r>
            <a:r>
              <a:rPr lang="pt-BR" sz="2400" spc="-20" dirty="0" err="1">
                <a:cs typeface="Calibri"/>
              </a:rPr>
              <a:t>e</a:t>
            </a:r>
            <a:r>
              <a:rPr lang="pt-BR" sz="2400" spc="-10" dirty="0" err="1">
                <a:cs typeface="Calibri"/>
              </a:rPr>
              <a:t>in</a:t>
            </a:r>
            <a:r>
              <a:rPr lang="pt-BR" sz="2400" spc="-10" dirty="0">
                <a:cs typeface="Calibri"/>
              </a:rPr>
              <a:t>:</a:t>
            </a:r>
            <a:r>
              <a:rPr lang="pt-BR" sz="2400" spc="-5" dirty="0">
                <a:cs typeface="Calibri"/>
              </a:rPr>
              <a:t> </a:t>
            </a:r>
            <a:r>
              <a:rPr lang="pt-BR" sz="2400" spc="-10" dirty="0">
                <a:cs typeface="Calibri"/>
              </a:rPr>
              <a:t>d</a:t>
            </a:r>
            <a:r>
              <a:rPr lang="pt-BR" sz="2400" spc="-20" dirty="0">
                <a:cs typeface="Calibri"/>
              </a:rPr>
              <a:t>e</a:t>
            </a:r>
            <a:r>
              <a:rPr lang="pt-BR" sz="2400" dirty="0">
                <a:cs typeface="Calibri"/>
              </a:rPr>
              <a:t>s</a:t>
            </a:r>
            <a:r>
              <a:rPr lang="pt-BR" sz="2400" spc="-15" dirty="0">
                <a:cs typeface="Calibri"/>
              </a:rPr>
              <a:t>c</a:t>
            </a:r>
            <a:r>
              <a:rPr lang="pt-BR" sz="2400" spc="-35" dirty="0">
                <a:cs typeface="Calibri"/>
              </a:rPr>
              <a:t>r</a:t>
            </a:r>
            <a:r>
              <a:rPr lang="pt-BR" sz="2400" dirty="0">
                <a:cs typeface="Calibri"/>
              </a:rPr>
              <a:t>e</a:t>
            </a:r>
            <a:r>
              <a:rPr lang="pt-BR" sz="2400" spc="-50" dirty="0">
                <a:cs typeface="Calibri"/>
              </a:rPr>
              <a:t>v</a:t>
            </a:r>
            <a:r>
              <a:rPr lang="pt-BR" sz="2400" spc="-20" dirty="0">
                <a:cs typeface="Calibri"/>
              </a:rPr>
              <a:t>e</a:t>
            </a:r>
            <a:r>
              <a:rPr lang="pt-BR" sz="2400" spc="-180" dirty="0">
                <a:cs typeface="Calibri"/>
              </a:rPr>
              <a:t>r</a:t>
            </a:r>
            <a:r>
              <a:rPr lang="pt-BR" sz="2400" spc="-5" dirty="0">
                <a:cs typeface="Calibri"/>
              </a:rPr>
              <a:t>,</a:t>
            </a:r>
            <a:r>
              <a:rPr lang="pt-BR" sz="2400" dirty="0">
                <a:cs typeface="Calibri"/>
              </a:rPr>
              <a:t> </a:t>
            </a:r>
            <a:r>
              <a:rPr lang="pt-BR" sz="2400" spc="-60" dirty="0">
                <a:cs typeface="Calibri"/>
              </a:rPr>
              <a:t> </a:t>
            </a:r>
            <a:r>
              <a:rPr lang="pt-BR" sz="2400" spc="-25" dirty="0">
                <a:cs typeface="Calibri"/>
              </a:rPr>
              <a:t>s</a:t>
            </a:r>
            <a:r>
              <a:rPr lang="pt-BR" sz="2400" spc="-15" dirty="0">
                <a:cs typeface="Calibri"/>
              </a:rPr>
              <a:t>ig</a:t>
            </a:r>
            <a:r>
              <a:rPr lang="pt-BR" sz="2400" spc="-5" dirty="0">
                <a:cs typeface="Calibri"/>
              </a:rPr>
              <a:t>n</a:t>
            </a:r>
            <a:r>
              <a:rPr lang="pt-BR" sz="2400" spc="10" dirty="0">
                <a:cs typeface="Calibri"/>
              </a:rPr>
              <a:t>i</a:t>
            </a:r>
            <a:r>
              <a:rPr lang="pt-BR" sz="2400" spc="-20" dirty="0">
                <a:cs typeface="Calibri"/>
              </a:rPr>
              <a:t>f</a:t>
            </a:r>
            <a:r>
              <a:rPr lang="pt-BR" sz="2400" spc="10" dirty="0">
                <a:cs typeface="Calibri"/>
              </a:rPr>
              <a:t>i</a:t>
            </a:r>
            <a:r>
              <a:rPr lang="pt-BR" sz="2400" spc="-40" dirty="0">
                <a:cs typeface="Calibri"/>
              </a:rPr>
              <a:t>c</a:t>
            </a:r>
            <a:r>
              <a:rPr lang="pt-BR" sz="2400" spc="-10" dirty="0">
                <a:cs typeface="Calibri"/>
              </a:rPr>
              <a:t>a</a:t>
            </a:r>
            <a:r>
              <a:rPr lang="pt-BR" sz="2400" dirty="0">
                <a:cs typeface="Calibri"/>
              </a:rPr>
              <a:t> </a:t>
            </a:r>
            <a:r>
              <a:rPr lang="pt-BR" sz="2400" spc="-85" dirty="0">
                <a:cs typeface="Calibri"/>
              </a:rPr>
              <a:t> </a:t>
            </a:r>
            <a:r>
              <a:rPr lang="pt-BR" sz="2400" spc="-100" dirty="0">
                <a:cs typeface="Calibri"/>
              </a:rPr>
              <a:t>“</a:t>
            </a:r>
            <a:r>
              <a:rPr lang="pt-BR" sz="2400" spc="-10" dirty="0">
                <a:cs typeface="Calibri"/>
              </a:rPr>
              <a:t>d</a:t>
            </a:r>
            <a:r>
              <a:rPr lang="pt-BR" sz="2400" dirty="0">
                <a:cs typeface="Calibri"/>
              </a:rPr>
              <a:t>e</a:t>
            </a:r>
            <a:r>
              <a:rPr lang="pt-BR" sz="2400" spc="-25" dirty="0">
                <a:cs typeface="Calibri"/>
              </a:rPr>
              <a:t>s</a:t>
            </a:r>
            <a:r>
              <a:rPr lang="pt-BR" sz="2400" spc="-15" dirty="0">
                <a:cs typeface="Calibri"/>
              </a:rPr>
              <a:t>c</a:t>
            </a:r>
            <a:r>
              <a:rPr lang="pt-BR" sz="2400" spc="15" dirty="0">
                <a:cs typeface="Calibri"/>
              </a:rPr>
              <a:t>r</a:t>
            </a:r>
            <a:r>
              <a:rPr lang="pt-BR" sz="2400" spc="-15" dirty="0">
                <a:cs typeface="Calibri"/>
              </a:rPr>
              <a:t>iç</a:t>
            </a:r>
            <a:r>
              <a:rPr lang="pt-BR" sz="2400" spc="20" dirty="0">
                <a:cs typeface="Calibri"/>
              </a:rPr>
              <a:t>ã</a:t>
            </a:r>
            <a:r>
              <a:rPr lang="pt-BR" sz="2400" spc="-15" dirty="0">
                <a:cs typeface="Calibri"/>
              </a:rPr>
              <a:t>o</a:t>
            </a:r>
            <a:r>
              <a:rPr lang="pt-BR" sz="2400" dirty="0">
                <a:cs typeface="Calibri"/>
              </a:rPr>
              <a:t> </a:t>
            </a:r>
            <a:r>
              <a:rPr lang="pt-BR" sz="2400" spc="-85" dirty="0">
                <a:cs typeface="Calibri"/>
              </a:rPr>
              <a:t> </a:t>
            </a:r>
            <a:r>
              <a:rPr lang="pt-BR" sz="2400" spc="-5" dirty="0">
                <a:cs typeface="Calibri"/>
              </a:rPr>
              <a:t>d</a:t>
            </a:r>
            <a:r>
              <a:rPr lang="pt-BR" sz="2400" spc="-10" dirty="0">
                <a:cs typeface="Calibri"/>
              </a:rPr>
              <a:t>e</a:t>
            </a:r>
            <a:r>
              <a:rPr lang="pt-BR" sz="2400" dirty="0">
                <a:cs typeface="Calibri"/>
              </a:rPr>
              <a:t> </a:t>
            </a:r>
            <a:r>
              <a:rPr lang="pt-BR" sz="2400" spc="-100" dirty="0">
                <a:cs typeface="Calibri"/>
              </a:rPr>
              <a:t> </a:t>
            </a:r>
            <a:r>
              <a:rPr lang="pt-BR" sz="2400" spc="-5" dirty="0">
                <a:cs typeface="Calibri"/>
              </a:rPr>
              <a:t>u</a:t>
            </a:r>
            <a:r>
              <a:rPr lang="pt-BR" sz="2400" spc="-20" dirty="0">
                <a:cs typeface="Calibri"/>
              </a:rPr>
              <a:t>m</a:t>
            </a:r>
            <a:r>
              <a:rPr lang="pt-BR" sz="2400" dirty="0">
                <a:cs typeface="Calibri"/>
              </a:rPr>
              <a:t> </a:t>
            </a:r>
            <a:r>
              <a:rPr lang="pt-BR" sz="2400" spc="-100" dirty="0">
                <a:cs typeface="Calibri"/>
              </a:rPr>
              <a:t> </a:t>
            </a:r>
            <a:r>
              <a:rPr lang="pt-BR" sz="2400" spc="-10" dirty="0">
                <a:cs typeface="Calibri"/>
              </a:rPr>
              <a:t>lu</a:t>
            </a:r>
            <a:r>
              <a:rPr lang="pt-BR" sz="2400" spc="-60" dirty="0">
                <a:cs typeface="Calibri"/>
              </a:rPr>
              <a:t>g</a:t>
            </a:r>
            <a:r>
              <a:rPr lang="pt-BR" sz="2400" spc="-5" dirty="0">
                <a:cs typeface="Calibri"/>
              </a:rPr>
              <a:t>a</a:t>
            </a:r>
            <a:r>
              <a:rPr lang="pt-BR" sz="2400" spc="80" dirty="0">
                <a:cs typeface="Calibri"/>
              </a:rPr>
              <a:t>r</a:t>
            </a:r>
            <a:r>
              <a:rPr lang="pt-BR" sz="2400" spc="-200" dirty="0">
                <a:cs typeface="Calibri"/>
              </a:rPr>
              <a:t>”</a:t>
            </a:r>
            <a:r>
              <a:rPr lang="pt-BR" sz="2400" spc="-5" dirty="0">
                <a:cs typeface="Calibri"/>
              </a:rPr>
              <a:t>.</a:t>
            </a:r>
            <a:r>
              <a:rPr lang="pt-BR" sz="2400" dirty="0">
                <a:cs typeface="Calibri"/>
              </a:rPr>
              <a:t> </a:t>
            </a:r>
            <a:r>
              <a:rPr lang="pt-BR" sz="2400" spc="-90" dirty="0">
                <a:cs typeface="Calibri"/>
              </a:rPr>
              <a:t> </a:t>
            </a:r>
            <a:r>
              <a:rPr lang="pt-BR" sz="2400" spc="-10" dirty="0">
                <a:cs typeface="Calibri"/>
              </a:rPr>
              <a:t>É</a:t>
            </a:r>
            <a:r>
              <a:rPr lang="pt-BR" sz="2400" dirty="0">
                <a:cs typeface="Calibri"/>
              </a:rPr>
              <a:t> </a:t>
            </a:r>
            <a:r>
              <a:rPr lang="pt-BR" sz="2400" spc="-80" dirty="0">
                <a:cs typeface="Calibri"/>
              </a:rPr>
              <a:t> </a:t>
            </a:r>
            <a:r>
              <a:rPr lang="pt-BR" sz="2400" spc="-10" dirty="0">
                <a:cs typeface="Calibri"/>
              </a:rPr>
              <a:t>a</a:t>
            </a:r>
            <a:r>
              <a:rPr lang="pt-BR" sz="2400" dirty="0">
                <a:cs typeface="Calibri"/>
              </a:rPr>
              <a:t> </a:t>
            </a:r>
            <a:r>
              <a:rPr lang="pt-BR" sz="2400" spc="-85" dirty="0">
                <a:cs typeface="Calibri"/>
              </a:rPr>
              <a:t> </a:t>
            </a:r>
            <a:r>
              <a:rPr lang="pt-BR" sz="2400" spc="-15" dirty="0">
                <a:cs typeface="Calibri"/>
              </a:rPr>
              <a:t>ci</a:t>
            </a:r>
            <a:r>
              <a:rPr lang="pt-BR" sz="2400" spc="-20" dirty="0">
                <a:cs typeface="Calibri"/>
              </a:rPr>
              <a:t>ê</a:t>
            </a:r>
            <a:r>
              <a:rPr lang="pt-BR" sz="2400" spc="-10" dirty="0">
                <a:cs typeface="Calibri"/>
              </a:rPr>
              <a:t>n</a:t>
            </a:r>
            <a:r>
              <a:rPr lang="pt-BR" sz="2400" spc="-15" dirty="0">
                <a:cs typeface="Calibri"/>
              </a:rPr>
              <a:t>ci</a:t>
            </a:r>
            <a:r>
              <a:rPr lang="pt-BR" sz="2400" spc="-10" dirty="0">
                <a:cs typeface="Calibri"/>
              </a:rPr>
              <a:t>a</a:t>
            </a:r>
            <a:r>
              <a:rPr lang="pt-BR" sz="2400" dirty="0">
                <a:cs typeface="Calibri"/>
              </a:rPr>
              <a:t> </a:t>
            </a:r>
            <a:r>
              <a:rPr lang="pt-BR" sz="2400" spc="-60" dirty="0">
                <a:cs typeface="Calibri"/>
              </a:rPr>
              <a:t> </a:t>
            </a:r>
            <a:r>
              <a:rPr lang="pt-BR" sz="2400" spc="-5" dirty="0">
                <a:cs typeface="Calibri"/>
              </a:rPr>
              <a:t>qu</a:t>
            </a:r>
            <a:r>
              <a:rPr lang="pt-BR" sz="2400" spc="-10" dirty="0">
                <a:cs typeface="Calibri"/>
              </a:rPr>
              <a:t>e</a:t>
            </a:r>
            <a:r>
              <a:rPr lang="pt-BR" sz="2400" dirty="0">
                <a:cs typeface="Calibri"/>
              </a:rPr>
              <a:t> </a:t>
            </a:r>
            <a:r>
              <a:rPr lang="pt-BR" sz="2400" spc="-100" dirty="0">
                <a:cs typeface="Calibri"/>
              </a:rPr>
              <a:t> </a:t>
            </a:r>
            <a:r>
              <a:rPr lang="pt-BR" sz="2400" dirty="0">
                <a:cs typeface="Calibri"/>
              </a:rPr>
              <a:t>e</a:t>
            </a:r>
            <a:r>
              <a:rPr lang="pt-BR" sz="2400" spc="-45" dirty="0">
                <a:cs typeface="Calibri"/>
              </a:rPr>
              <a:t>s</a:t>
            </a:r>
            <a:r>
              <a:rPr lang="pt-BR" sz="2400" spc="-10" dirty="0">
                <a:cs typeface="Calibri"/>
              </a:rPr>
              <a:t>t</a:t>
            </a:r>
            <a:r>
              <a:rPr lang="pt-BR" sz="2400" spc="-5" dirty="0">
                <a:cs typeface="Calibri"/>
              </a:rPr>
              <a:t>ud</a:t>
            </a:r>
            <a:r>
              <a:rPr lang="pt-BR" sz="2400" spc="-10" dirty="0">
                <a:cs typeface="Calibri"/>
              </a:rPr>
              <a:t>a</a:t>
            </a:r>
            <a:r>
              <a:rPr lang="pt-BR" sz="2400" dirty="0">
                <a:cs typeface="Calibri"/>
              </a:rPr>
              <a:t> </a:t>
            </a:r>
            <a:r>
              <a:rPr lang="pt-BR" sz="2400" spc="-85" dirty="0">
                <a:cs typeface="Calibri"/>
              </a:rPr>
              <a:t> </a:t>
            </a:r>
            <a:r>
              <a:rPr lang="pt-BR" sz="2400" spc="-30" dirty="0">
                <a:cs typeface="Calibri"/>
              </a:rPr>
              <a:t>t</a:t>
            </a:r>
            <a:r>
              <a:rPr lang="pt-BR" sz="2400" spc="-10" dirty="0">
                <a:cs typeface="Calibri"/>
              </a:rPr>
              <a:t>odos</a:t>
            </a:r>
            <a:r>
              <a:rPr lang="pt-BR" sz="2400" dirty="0">
                <a:cs typeface="Calibri"/>
              </a:rPr>
              <a:t> </a:t>
            </a:r>
            <a:r>
              <a:rPr lang="pt-BR" sz="2400" spc="-100" dirty="0">
                <a:cs typeface="Calibri"/>
              </a:rPr>
              <a:t> </a:t>
            </a:r>
            <a:r>
              <a:rPr lang="pt-BR" sz="2400" spc="-5" dirty="0">
                <a:cs typeface="Calibri"/>
              </a:rPr>
              <a:t>os</a:t>
            </a:r>
            <a:r>
              <a:rPr lang="pt-BR" sz="2400" dirty="0">
                <a:cs typeface="Calibri"/>
              </a:rPr>
              <a:t> </a:t>
            </a:r>
            <a:r>
              <a:rPr lang="pt-BR" sz="2400" spc="-5" dirty="0">
                <a:cs typeface="Calibri"/>
              </a:rPr>
              <a:t>a</a:t>
            </a:r>
            <a:r>
              <a:rPr lang="pt-BR" sz="2400" spc="-15" dirty="0">
                <a:cs typeface="Calibri"/>
              </a:rPr>
              <a:t>ci</a:t>
            </a:r>
            <a:r>
              <a:rPr lang="pt-BR" sz="2400" spc="-10" dirty="0">
                <a:cs typeface="Calibri"/>
              </a:rPr>
              <a:t>d</a:t>
            </a:r>
            <a:r>
              <a:rPr lang="pt-BR" sz="2400" spc="-20" dirty="0">
                <a:cs typeface="Calibri"/>
              </a:rPr>
              <a:t>e</a:t>
            </a:r>
            <a:r>
              <a:rPr lang="pt-BR" sz="2400" spc="-30" dirty="0">
                <a:cs typeface="Calibri"/>
              </a:rPr>
              <a:t>n</a:t>
            </a:r>
            <a:r>
              <a:rPr lang="pt-BR" sz="2400" spc="-10" dirty="0">
                <a:cs typeface="Calibri"/>
              </a:rPr>
              <a:t>t</a:t>
            </a:r>
            <a:r>
              <a:rPr lang="pt-BR" sz="2400" dirty="0">
                <a:cs typeface="Calibri"/>
              </a:rPr>
              <a:t>e</a:t>
            </a:r>
            <a:r>
              <a:rPr lang="pt-BR" sz="2400" spc="-10" dirty="0">
                <a:cs typeface="Calibri"/>
              </a:rPr>
              <a:t>s</a:t>
            </a:r>
            <a:r>
              <a:rPr lang="pt-BR" sz="2400" dirty="0">
                <a:cs typeface="Calibri"/>
              </a:rPr>
              <a:t> </a:t>
            </a:r>
            <a:r>
              <a:rPr lang="pt-BR" sz="2400" spc="15" dirty="0">
                <a:cs typeface="Calibri"/>
              </a:rPr>
              <a:t> </a:t>
            </a:r>
            <a:r>
              <a:rPr lang="pt-BR" sz="2400" spc="-40" dirty="0">
                <a:cs typeface="Calibri"/>
              </a:rPr>
              <a:t>g</a:t>
            </a:r>
            <a:r>
              <a:rPr lang="pt-BR" sz="2400" spc="-20" dirty="0">
                <a:cs typeface="Calibri"/>
              </a:rPr>
              <a:t>e</a:t>
            </a:r>
            <a:r>
              <a:rPr lang="pt-BR" sz="2400" spc="-10" dirty="0">
                <a:cs typeface="Calibri"/>
              </a:rPr>
              <a:t>o</a:t>
            </a:r>
            <a:r>
              <a:rPr lang="pt-BR" sz="2400" spc="5" dirty="0">
                <a:cs typeface="Calibri"/>
              </a:rPr>
              <a:t>g</a:t>
            </a:r>
            <a:r>
              <a:rPr lang="pt-BR" sz="2400" spc="-60" dirty="0">
                <a:cs typeface="Calibri"/>
              </a:rPr>
              <a:t>r</a:t>
            </a:r>
            <a:r>
              <a:rPr lang="pt-BR" sz="2400" spc="-5" dirty="0">
                <a:cs typeface="Calibri"/>
              </a:rPr>
              <a:t>á</a:t>
            </a:r>
            <a:r>
              <a:rPr lang="pt-BR" sz="2400" spc="-20" dirty="0">
                <a:cs typeface="Calibri"/>
              </a:rPr>
              <a:t>f</a:t>
            </a:r>
            <a:r>
              <a:rPr lang="pt-BR" sz="2400" spc="10" dirty="0">
                <a:cs typeface="Calibri"/>
              </a:rPr>
              <a:t>i</a:t>
            </a:r>
            <a:r>
              <a:rPr lang="pt-BR" sz="2400" spc="-40" dirty="0">
                <a:cs typeface="Calibri"/>
              </a:rPr>
              <a:t>c</a:t>
            </a:r>
            <a:r>
              <a:rPr lang="pt-BR" sz="2400" spc="-10" dirty="0">
                <a:cs typeface="Calibri"/>
              </a:rPr>
              <a:t>o</a:t>
            </a:r>
            <a:r>
              <a:rPr lang="pt-BR" sz="2400" spc="-25" dirty="0">
                <a:cs typeface="Calibri"/>
              </a:rPr>
              <a:t>s</a:t>
            </a:r>
            <a:r>
              <a:rPr lang="pt-BR" sz="2400" spc="-5" dirty="0">
                <a:cs typeface="Calibri"/>
              </a:rPr>
              <a:t>,</a:t>
            </a:r>
            <a:r>
              <a:rPr lang="pt-BR" sz="2400" dirty="0">
                <a:cs typeface="Calibri"/>
              </a:rPr>
              <a:t> </a:t>
            </a:r>
            <a:r>
              <a:rPr lang="pt-BR" sz="2400" spc="35" dirty="0">
                <a:cs typeface="Calibri"/>
              </a:rPr>
              <a:t> </a:t>
            </a:r>
            <a:r>
              <a:rPr lang="pt-BR" sz="2400" spc="-5" dirty="0">
                <a:cs typeface="Calibri"/>
              </a:rPr>
              <a:t>d</a:t>
            </a:r>
            <a:r>
              <a:rPr lang="pt-BR" sz="2400" spc="-20" dirty="0">
                <a:cs typeface="Calibri"/>
              </a:rPr>
              <a:t>ef</a:t>
            </a:r>
            <a:r>
              <a:rPr lang="pt-BR" sz="2400" spc="-10" dirty="0">
                <a:cs typeface="Calibri"/>
              </a:rPr>
              <a:t>i</a:t>
            </a:r>
            <a:r>
              <a:rPr lang="pt-BR" sz="2400" spc="-5" dirty="0">
                <a:cs typeface="Calibri"/>
              </a:rPr>
              <a:t>n</a:t>
            </a:r>
            <a:r>
              <a:rPr lang="pt-BR" sz="2400" spc="10" dirty="0">
                <a:cs typeface="Calibri"/>
              </a:rPr>
              <a:t>i</a:t>
            </a:r>
            <a:r>
              <a:rPr lang="pt-BR" sz="2400" spc="-5" dirty="0">
                <a:cs typeface="Calibri"/>
              </a:rPr>
              <a:t>nd</a:t>
            </a:r>
            <a:r>
              <a:rPr lang="pt-BR" sz="2400" spc="-15" dirty="0">
                <a:cs typeface="Calibri"/>
              </a:rPr>
              <a:t>o</a:t>
            </a:r>
            <a:r>
              <a:rPr lang="pt-BR" sz="2400" dirty="0">
                <a:cs typeface="Calibri"/>
              </a:rPr>
              <a:t> </a:t>
            </a:r>
            <a:r>
              <a:rPr lang="pt-BR" sz="2400" spc="35" dirty="0">
                <a:cs typeface="Calibri"/>
              </a:rPr>
              <a:t> </a:t>
            </a:r>
            <a:r>
              <a:rPr lang="pt-BR" sz="2400" spc="-10" dirty="0">
                <a:cs typeface="Calibri"/>
              </a:rPr>
              <a:t>a</a:t>
            </a:r>
            <a:r>
              <a:rPr lang="pt-BR" sz="2400" dirty="0">
                <a:cs typeface="Calibri"/>
              </a:rPr>
              <a:t> </a:t>
            </a:r>
            <a:r>
              <a:rPr lang="pt-BR" sz="2400" spc="10" dirty="0">
                <a:cs typeface="Calibri"/>
              </a:rPr>
              <a:t> </a:t>
            </a:r>
            <a:r>
              <a:rPr lang="pt-BR" sz="2400" spc="-25" dirty="0">
                <a:cs typeface="Calibri"/>
              </a:rPr>
              <a:t>s</a:t>
            </a:r>
            <a:r>
              <a:rPr lang="pt-BR" sz="2400" spc="-10" dirty="0">
                <a:cs typeface="Calibri"/>
              </a:rPr>
              <a:t>it</a:t>
            </a:r>
            <a:r>
              <a:rPr lang="pt-BR" sz="2400" spc="-5" dirty="0">
                <a:cs typeface="Calibri"/>
              </a:rPr>
              <a:t>ua</a:t>
            </a:r>
            <a:r>
              <a:rPr lang="pt-BR" sz="2400" spc="-40" dirty="0">
                <a:cs typeface="Calibri"/>
              </a:rPr>
              <a:t>ç</a:t>
            </a:r>
            <a:r>
              <a:rPr lang="pt-BR" sz="2400" spc="-5" dirty="0">
                <a:cs typeface="Calibri"/>
              </a:rPr>
              <a:t>ã</a:t>
            </a:r>
            <a:r>
              <a:rPr lang="pt-BR" sz="2400" spc="-15" dirty="0">
                <a:cs typeface="Calibri"/>
              </a:rPr>
              <a:t>o</a:t>
            </a:r>
            <a:r>
              <a:rPr lang="pt-BR" sz="2400" dirty="0">
                <a:cs typeface="Calibri"/>
              </a:rPr>
              <a:t>  </a:t>
            </a:r>
            <a:r>
              <a:rPr lang="pt-BR" sz="2400" spc="35" dirty="0">
                <a:cs typeface="Calibri"/>
              </a:rPr>
              <a:t> </a:t>
            </a:r>
            <a:r>
              <a:rPr lang="pt-BR" sz="2400" spc="-10" dirty="0">
                <a:cs typeface="Calibri"/>
              </a:rPr>
              <a:t>e</a:t>
            </a:r>
            <a:r>
              <a:rPr lang="pt-BR" sz="2400" dirty="0">
                <a:cs typeface="Calibri"/>
              </a:rPr>
              <a:t>  </a:t>
            </a:r>
            <a:r>
              <a:rPr lang="pt-BR" sz="2400" spc="25" dirty="0">
                <a:cs typeface="Calibri"/>
              </a:rPr>
              <a:t> </a:t>
            </a:r>
            <a:r>
              <a:rPr lang="pt-BR" sz="2400" spc="-10" dirty="0">
                <a:cs typeface="Calibri"/>
              </a:rPr>
              <a:t>a</a:t>
            </a:r>
            <a:r>
              <a:rPr lang="pt-BR" sz="2400" dirty="0">
                <a:cs typeface="Calibri"/>
              </a:rPr>
              <a:t> </a:t>
            </a:r>
            <a:r>
              <a:rPr lang="pt-BR" sz="2400" spc="35" dirty="0">
                <a:cs typeface="Calibri"/>
              </a:rPr>
              <a:t>  </a:t>
            </a:r>
            <a:r>
              <a:rPr lang="pt-BR" sz="2400" spc="-10" dirty="0">
                <a:cs typeface="Calibri"/>
              </a:rPr>
              <a:t>lo</a:t>
            </a:r>
            <a:r>
              <a:rPr lang="pt-BR" sz="2400" spc="-40" dirty="0">
                <a:cs typeface="Calibri"/>
              </a:rPr>
              <a:t>c</a:t>
            </a:r>
            <a:r>
              <a:rPr lang="pt-BR" sz="2400" spc="-5" dirty="0">
                <a:cs typeface="Calibri"/>
              </a:rPr>
              <a:t>a</a:t>
            </a:r>
            <a:r>
              <a:rPr lang="pt-BR" sz="2400" spc="-10" dirty="0">
                <a:cs typeface="Calibri"/>
              </a:rPr>
              <a:t>li</a:t>
            </a:r>
            <a:r>
              <a:rPr lang="pt-BR" sz="2400" spc="-30" dirty="0">
                <a:cs typeface="Calibri"/>
              </a:rPr>
              <a:t>z</a:t>
            </a:r>
            <a:r>
              <a:rPr lang="pt-BR" sz="2400" spc="15" dirty="0">
                <a:cs typeface="Calibri"/>
              </a:rPr>
              <a:t>a</a:t>
            </a:r>
            <a:r>
              <a:rPr lang="pt-BR" sz="2400" spc="-15" dirty="0">
                <a:cs typeface="Calibri"/>
              </a:rPr>
              <a:t>ç</a:t>
            </a:r>
            <a:r>
              <a:rPr lang="pt-BR" sz="2400" spc="-5" dirty="0">
                <a:cs typeface="Calibri"/>
              </a:rPr>
              <a:t>ã</a:t>
            </a:r>
            <a:r>
              <a:rPr lang="pt-BR" sz="2400" spc="-15" dirty="0">
                <a:cs typeface="Calibri"/>
              </a:rPr>
              <a:t>o</a:t>
            </a:r>
            <a:r>
              <a:rPr lang="pt-BR" sz="2400" dirty="0">
                <a:cs typeface="Calibri"/>
              </a:rPr>
              <a:t>  </a:t>
            </a:r>
            <a:r>
              <a:rPr lang="pt-BR" sz="2400" spc="35" dirty="0">
                <a:cs typeface="Calibri"/>
              </a:rPr>
              <a:t> </a:t>
            </a:r>
            <a:r>
              <a:rPr lang="pt-BR" sz="2400" spc="-10" dirty="0">
                <a:cs typeface="Calibri"/>
              </a:rPr>
              <a:t>d</a:t>
            </a:r>
            <a:r>
              <a:rPr lang="pt-BR" sz="2400" spc="-20" dirty="0">
                <a:cs typeface="Calibri"/>
              </a:rPr>
              <a:t>e</a:t>
            </a:r>
            <a:r>
              <a:rPr lang="pt-BR" sz="2400" spc="-10" dirty="0">
                <a:cs typeface="Calibri"/>
              </a:rPr>
              <a:t>l</a:t>
            </a:r>
            <a:r>
              <a:rPr lang="pt-BR" sz="2400" spc="-20" dirty="0">
                <a:cs typeface="Calibri"/>
              </a:rPr>
              <a:t>e</a:t>
            </a:r>
            <a:r>
              <a:rPr lang="pt-BR" sz="2400" spc="-10" dirty="0">
                <a:cs typeface="Calibri"/>
              </a:rPr>
              <a:t>s</a:t>
            </a:r>
            <a:endParaRPr sz="2400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F49405EB-4A24-4D20-A984-3D6E72210F2C}"/>
              </a:ext>
            </a:extLst>
          </p:cNvPr>
          <p:cNvSpPr/>
          <p:nvPr/>
        </p:nvSpPr>
        <p:spPr>
          <a:xfrm>
            <a:off x="7924800" y="302925"/>
            <a:ext cx="1142994" cy="2624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2EA4118-8460-439E-9877-5AE3BCF5CDFD}"/>
              </a:ext>
            </a:extLst>
          </p:cNvPr>
          <p:cNvSpPr/>
          <p:nvPr/>
        </p:nvSpPr>
        <p:spPr>
          <a:xfrm>
            <a:off x="3581400" y="548686"/>
            <a:ext cx="1750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spc="-105" dirty="0"/>
              <a:t>T</a:t>
            </a:r>
            <a:r>
              <a:rPr lang="pt-BR" sz="2800" b="1" spc="15" dirty="0"/>
              <a:t>opog</a:t>
            </a:r>
            <a:r>
              <a:rPr lang="pt-BR" sz="2800" b="1" dirty="0"/>
              <a:t>ra</a:t>
            </a:r>
            <a:r>
              <a:rPr lang="pt-BR" sz="2800" b="1" spc="20" dirty="0"/>
              <a:t>f</a:t>
            </a:r>
            <a:r>
              <a:rPr lang="pt-BR" sz="2800" b="1" spc="5" dirty="0"/>
              <a:t>i</a:t>
            </a:r>
            <a:r>
              <a:rPr lang="pt-BR" sz="2800" b="1" spc="-15" dirty="0"/>
              <a:t>a</a:t>
            </a:r>
            <a:endParaRPr lang="pt-BR" sz="28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4C9C5D6-775F-4076-9972-C47BFF4D2A41}"/>
              </a:ext>
            </a:extLst>
          </p:cNvPr>
          <p:cNvSpPr txBox="1"/>
          <p:nvPr/>
        </p:nvSpPr>
        <p:spPr>
          <a:xfrm>
            <a:off x="35511" y="3053541"/>
            <a:ext cx="8763000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pt-BR"/>
            </a:defPPr>
            <a:lvl1pPr marL="274955" algn="just">
              <a:lnSpc>
                <a:spcPct val="100000"/>
              </a:lnSpc>
              <a:defRPr sz="2400" b="1" spc="20">
                <a:solidFill>
                  <a:srgbClr val="FF0000"/>
                </a:solidFill>
                <a:cs typeface="Arial"/>
              </a:defRPr>
            </a:lvl1pPr>
          </a:lstStyle>
          <a:p>
            <a:r>
              <a:rPr lang="pt-BR" b="0" spc="-10" dirty="0">
                <a:solidFill>
                  <a:schemeClr val="tx1"/>
                </a:solidFill>
              </a:rPr>
              <a:t>numa  área qualquer. Tem a importância de determinar analiticamente as medidas de área e perímetro, localização, orientação, variações no relevo e ainda representá-las graficamente em cartas, ou plantas topográficas.</a:t>
            </a:r>
          </a:p>
          <a:p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3E98BC5-074A-417C-8215-93A1859F5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89" y="4698578"/>
            <a:ext cx="1520584" cy="168116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3DED962-5565-43B1-A5D0-22A4321A2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695" y="4746451"/>
            <a:ext cx="1295400" cy="165370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A72CB4A-9212-4501-AF64-FC1ED2B8DD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2305" y="4879787"/>
            <a:ext cx="5308539" cy="152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47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2408" y="1027113"/>
            <a:ext cx="8650288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00100" lvl="1" indent="-342900">
              <a:buFont typeface="Arial" pitchFamily="34" charset="0"/>
              <a:buChar char="•"/>
              <a:defRPr/>
            </a:pPr>
            <a:r>
              <a:rPr lang="pt-BR" sz="2400" u="sng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Frações decimais → Ângulos (GMS) </a:t>
            </a:r>
          </a:p>
          <a:p>
            <a:pPr lvl="1">
              <a:defRPr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	</a:t>
            </a:r>
          </a:p>
          <a:p>
            <a:pPr lvl="1">
              <a:defRPr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	a) 32,48305556º = 32º28’59’’</a:t>
            </a:r>
          </a:p>
          <a:p>
            <a:pPr lvl="1">
              <a:defRPr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		0,4830556 x 60’ = 28,9833336</a:t>
            </a:r>
          </a:p>
          <a:p>
            <a:pPr lvl="1">
              <a:defRPr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		0,9833336 x 60’’ = 59</a:t>
            </a:r>
          </a:p>
          <a:p>
            <a:pPr lvl="1">
              <a:defRPr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	b) 48,75587890º = 48°45’21,16404”</a:t>
            </a:r>
          </a:p>
          <a:p>
            <a:pPr lvl="1">
              <a:defRPr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	0,75587890° x 60’ = 45,352734</a:t>
            </a:r>
          </a:p>
          <a:p>
            <a:pPr lvl="1">
              <a:defRPr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	0,352734 x 60” = 21,16404”</a:t>
            </a:r>
          </a:p>
          <a:p>
            <a:pPr lvl="1">
              <a:defRPr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	</a:t>
            </a:r>
          </a:p>
          <a:p>
            <a:pPr lvl="1">
              <a:defRPr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c) 35,21478469º = 35°12’53,224884”</a:t>
            </a:r>
          </a:p>
          <a:p>
            <a:pPr lvl="1">
              <a:defRPr/>
            </a:pPr>
            <a:endParaRPr lang="pt-BR" sz="2400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0,21478469x60’ = 12,8870814’</a:t>
            </a:r>
          </a:p>
          <a:p>
            <a:pPr lvl="1">
              <a:defRPr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0,8870814x60” = 53,224884</a:t>
            </a:r>
          </a:p>
          <a:p>
            <a:pPr>
              <a:defRPr/>
            </a:pPr>
            <a:endParaRPr lang="pt-BR" sz="2400" b="1" u="sng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21507" name="CaixaDeTexto 4"/>
          <p:cNvSpPr txBox="1">
            <a:spLocks noChangeArrowheads="1"/>
          </p:cNvSpPr>
          <p:nvPr/>
        </p:nvSpPr>
        <p:spPr bwMode="auto">
          <a:xfrm>
            <a:off x="242888" y="319088"/>
            <a:ext cx="807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4000" b="1">
                <a:solidFill>
                  <a:prstClr val="black"/>
                </a:solidFill>
                <a:latin typeface="Arial" panose="020B0604020202020204" pitchFamily="34" charset="0"/>
              </a:rPr>
              <a:t>UNIDADES DE MEDIDA</a:t>
            </a:r>
          </a:p>
        </p:txBody>
      </p:sp>
    </p:spTree>
    <p:extLst>
      <p:ext uri="{BB962C8B-B14F-4D97-AF65-F5344CB8AC3E}">
        <p14:creationId xmlns:p14="http://schemas.microsoft.com/office/powerpoint/2010/main" val="2895682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22250" y="1268413"/>
            <a:ext cx="88455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itchFamily="34" charset="0"/>
              <a:buChar char="•"/>
              <a:defRPr/>
            </a:pPr>
            <a:r>
              <a:rPr lang="pt-BR" sz="2400" u="sng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Soma e subtração de ângulos            </a:t>
            </a:r>
          </a:p>
          <a:p>
            <a:pPr lvl="1">
              <a:defRPr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	</a:t>
            </a:r>
          </a:p>
          <a:p>
            <a:pPr lvl="1">
              <a:defRPr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	a) 30º20’ + 20º52’ =               124°37’40”      123°96’100”    </a:t>
            </a:r>
          </a:p>
          <a:p>
            <a:pPr lvl="1">
              <a:defRPr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	                                                 84°48’50”        84°48’050”</a:t>
            </a:r>
          </a:p>
          <a:p>
            <a:pPr lvl="1">
              <a:defRPr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	b) 28º41’ + 39º39’ =                                         39° 48’ 50”</a:t>
            </a:r>
          </a:p>
          <a:p>
            <a:pPr lvl="1">
              <a:defRPr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                                                         </a:t>
            </a:r>
          </a:p>
          <a:p>
            <a:pPr lvl="1">
              <a:defRPr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	c) 42º30’ – 20º40’ =                 </a:t>
            </a:r>
          </a:p>
          <a:p>
            <a:pPr lvl="1">
              <a:defRPr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                                                           </a:t>
            </a:r>
          </a:p>
          <a:p>
            <a:pPr lvl="1">
              <a:defRPr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	d) 25º12’45’’ + 74º51’27’’ = </a:t>
            </a:r>
          </a:p>
          <a:p>
            <a:pPr lvl="1">
              <a:defRPr/>
            </a:pPr>
            <a:endParaRPr lang="pt-BR" sz="2400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	e) 34º48’59’’ + 98º58’04’’ = </a:t>
            </a:r>
          </a:p>
          <a:p>
            <a:pPr lvl="1">
              <a:defRPr/>
            </a:pPr>
            <a:endParaRPr lang="pt-BR" sz="2400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	f) 124º37’40’’ – 84º48’50’’ = 	</a:t>
            </a:r>
          </a:p>
          <a:p>
            <a:pPr>
              <a:defRPr/>
            </a:pPr>
            <a:endParaRPr lang="pt-BR" sz="2400" b="1" u="sng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22531" name="CaixaDeTexto 4"/>
          <p:cNvSpPr txBox="1">
            <a:spLocks noChangeArrowheads="1"/>
          </p:cNvSpPr>
          <p:nvPr/>
        </p:nvSpPr>
        <p:spPr bwMode="auto">
          <a:xfrm>
            <a:off x="242888" y="319088"/>
            <a:ext cx="807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4000" b="1">
                <a:solidFill>
                  <a:prstClr val="black"/>
                </a:solidFill>
                <a:latin typeface="Arial" panose="020B0604020202020204" pitchFamily="34" charset="0"/>
              </a:rPr>
              <a:t>UNIDADES DE MEDIDA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019800" y="-115174"/>
            <a:ext cx="320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/>
              <a:t>1°=60’</a:t>
            </a:r>
          </a:p>
          <a:p>
            <a:r>
              <a:rPr lang="pt-BR" sz="8000" dirty="0"/>
              <a:t>1’ =60”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5105400" y="27432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7086600" y="2743200"/>
            <a:ext cx="190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652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2"/>
          <p:cNvSpPr txBox="1">
            <a:spLocks noChangeArrowheads="1"/>
          </p:cNvSpPr>
          <p:nvPr/>
        </p:nvSpPr>
        <p:spPr bwMode="auto">
          <a:xfrm>
            <a:off x="242888" y="319088"/>
            <a:ext cx="807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4000" b="1">
                <a:solidFill>
                  <a:prstClr val="black"/>
                </a:solidFill>
                <a:latin typeface="Arial" panose="020B0604020202020204" pitchFamily="34" charset="0"/>
              </a:rPr>
              <a:t>TRIGONOMETRIA PLANA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95263" y="1268413"/>
            <a:ext cx="8650287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pt-BR" sz="2400" b="1" u="sng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RELAÇÕES TRIGONOMÉTRICAS TRIÂNGULO RETÂNGULO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endParaRPr lang="pt-BR" sz="2400" b="1" u="sng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Soma ângulos internos igual 180º;</a:t>
            </a:r>
            <a:r>
              <a:rPr lang="pt-BR" sz="2400" b="1" u="sng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pt-BR" sz="2400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400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400" b="1" u="sng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23556" name="Picture 2" descr="Sem títu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997200"/>
            <a:ext cx="5116512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 descr="Sem títu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970213"/>
            <a:ext cx="3087687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120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2"/>
          <p:cNvSpPr txBox="1">
            <a:spLocks noChangeArrowheads="1"/>
          </p:cNvSpPr>
          <p:nvPr/>
        </p:nvSpPr>
        <p:spPr bwMode="auto">
          <a:xfrm>
            <a:off x="242888" y="319088"/>
            <a:ext cx="807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4000" b="1">
                <a:solidFill>
                  <a:prstClr val="black"/>
                </a:solidFill>
                <a:latin typeface="Arial" panose="020B0604020202020204" pitchFamily="34" charset="0"/>
              </a:rPr>
              <a:t>TRIGONOMETRIA PLANA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95263" y="1268413"/>
            <a:ext cx="86502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pt-BR" sz="2400" b="1" u="sng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Exercícios resolvidos: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endParaRPr lang="pt-BR" sz="2400" b="1" u="sng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400" b="1" u="sng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24580" name="Picture 2" descr="Sem títu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68488"/>
            <a:ext cx="5308600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414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em títu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0350"/>
            <a:ext cx="6335713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04800" y="372745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Sen</a:t>
            </a:r>
            <a:r>
              <a:rPr lang="pt-BR" dirty="0"/>
              <a:t> = </a:t>
            </a:r>
            <a:r>
              <a:rPr lang="pt-BR" dirty="0" err="1"/>
              <a:t>Co</a:t>
            </a:r>
            <a:r>
              <a:rPr lang="pt-BR" dirty="0"/>
              <a:t>/h</a:t>
            </a:r>
          </a:p>
          <a:p>
            <a:r>
              <a:rPr lang="pt-BR" dirty="0"/>
              <a:t>Cos = Ca/h</a:t>
            </a:r>
          </a:p>
          <a:p>
            <a:r>
              <a:rPr lang="pt-BR" dirty="0" err="1"/>
              <a:t>Tg</a:t>
            </a:r>
            <a:r>
              <a:rPr lang="pt-BR" dirty="0"/>
              <a:t> = </a:t>
            </a:r>
            <a:r>
              <a:rPr lang="pt-BR" dirty="0" err="1"/>
              <a:t>Co</a:t>
            </a:r>
            <a:r>
              <a:rPr lang="pt-BR" dirty="0"/>
              <a:t>/Ca</a:t>
            </a:r>
          </a:p>
        </p:txBody>
      </p:sp>
      <p:sp>
        <p:nvSpPr>
          <p:cNvPr id="3" name="Elipse 2"/>
          <p:cNvSpPr/>
          <p:nvPr/>
        </p:nvSpPr>
        <p:spPr>
          <a:xfrm>
            <a:off x="4517103" y="269415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 flipH="1">
            <a:off x="4482972" y="2922759"/>
            <a:ext cx="148431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4631403" y="2922759"/>
            <a:ext cx="1143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981200" y="38862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Tg</a:t>
            </a:r>
            <a:r>
              <a:rPr lang="pt-BR" dirty="0"/>
              <a:t> 56° = </a:t>
            </a:r>
            <a:r>
              <a:rPr lang="pt-BR" dirty="0" err="1"/>
              <a:t>co</a:t>
            </a:r>
            <a:r>
              <a:rPr lang="pt-BR" dirty="0"/>
              <a:t>/</a:t>
            </a:r>
            <a:r>
              <a:rPr lang="pt-BR" dirty="0" err="1"/>
              <a:t>ca</a:t>
            </a:r>
            <a:r>
              <a:rPr lang="pt-BR" dirty="0"/>
              <a:t> .: </a:t>
            </a:r>
            <a:r>
              <a:rPr lang="pt-BR" dirty="0" err="1"/>
              <a:t>Tg</a:t>
            </a:r>
            <a:r>
              <a:rPr lang="pt-BR" dirty="0"/>
              <a:t> 56° = h/d    (1)</a:t>
            </a:r>
          </a:p>
          <a:p>
            <a:r>
              <a:rPr lang="pt-BR" dirty="0" err="1"/>
              <a:t>Tg</a:t>
            </a:r>
            <a:r>
              <a:rPr lang="pt-BR" dirty="0"/>
              <a:t> 35° = </a:t>
            </a:r>
            <a:r>
              <a:rPr lang="pt-BR" dirty="0" err="1"/>
              <a:t>co</a:t>
            </a:r>
            <a:r>
              <a:rPr lang="pt-BR" dirty="0"/>
              <a:t>/</a:t>
            </a:r>
            <a:r>
              <a:rPr lang="pt-BR" dirty="0" err="1"/>
              <a:t>ca</a:t>
            </a:r>
            <a:r>
              <a:rPr lang="pt-BR" dirty="0"/>
              <a:t> .: </a:t>
            </a:r>
            <a:r>
              <a:rPr lang="pt-BR" dirty="0" err="1"/>
              <a:t>Tg</a:t>
            </a:r>
            <a:r>
              <a:rPr lang="pt-BR" dirty="0"/>
              <a:t> 35° = h/(d+20)       (2)</a:t>
            </a:r>
          </a:p>
          <a:p>
            <a:endParaRPr lang="pt-BR" dirty="0"/>
          </a:p>
        </p:txBody>
      </p:sp>
      <p:sp>
        <p:nvSpPr>
          <p:cNvPr id="10" name="Elipse 9"/>
          <p:cNvSpPr/>
          <p:nvPr/>
        </p:nvSpPr>
        <p:spPr>
          <a:xfrm>
            <a:off x="6400800" y="2667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 flipH="1">
            <a:off x="6366669" y="2895600"/>
            <a:ext cx="148431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6515100" y="2895600"/>
            <a:ext cx="1143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304800" y="4809530"/>
            <a:ext cx="883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Da equação 1:  h = </a:t>
            </a:r>
            <a:r>
              <a:rPr lang="pt-BR" dirty="0" err="1"/>
              <a:t>tg</a:t>
            </a:r>
            <a:r>
              <a:rPr lang="pt-BR" dirty="0"/>
              <a:t> 56 * d</a:t>
            </a:r>
          </a:p>
          <a:p>
            <a:r>
              <a:rPr lang="pt-BR" dirty="0"/>
              <a:t>Da equação 2 : h = </a:t>
            </a:r>
            <a:r>
              <a:rPr lang="pt-BR" dirty="0" err="1"/>
              <a:t>tg</a:t>
            </a:r>
            <a:r>
              <a:rPr lang="pt-BR" dirty="0"/>
              <a:t> 35 * (d +20)</a:t>
            </a:r>
          </a:p>
          <a:p>
            <a:r>
              <a:rPr lang="pt-BR" dirty="0"/>
              <a:t>h = h logo,    </a:t>
            </a:r>
            <a:r>
              <a:rPr lang="pt-BR" dirty="0" err="1"/>
              <a:t>tg</a:t>
            </a:r>
            <a:r>
              <a:rPr lang="pt-BR" dirty="0"/>
              <a:t> 56 * d = </a:t>
            </a:r>
            <a:r>
              <a:rPr lang="pt-BR" dirty="0" err="1"/>
              <a:t>tg</a:t>
            </a:r>
            <a:r>
              <a:rPr lang="pt-BR" dirty="0"/>
              <a:t> 35 * (d+20)   .:    1,48d = 0,7d +0,7*20</a:t>
            </a:r>
          </a:p>
          <a:p>
            <a:r>
              <a:rPr lang="pt-BR" dirty="0"/>
              <a:t>1,48d - 0,7d = 14   .:    0,78d = 14</a:t>
            </a:r>
          </a:p>
          <a:p>
            <a:r>
              <a:rPr lang="pt-BR" dirty="0"/>
              <a:t>d = 14/0,78 .: d = 17,95 m =~ 18 m.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239000" y="2590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dirty="0" err="1"/>
              <a:t>tg</a:t>
            </a:r>
            <a:r>
              <a:rPr lang="pt-BR" dirty="0"/>
              <a:t> 56 = 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8077200" y="2819400"/>
            <a:ext cx="323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8077200" y="24823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8077200" y="2819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</a:t>
            </a:r>
          </a:p>
        </p:txBody>
      </p:sp>
      <p:cxnSp>
        <p:nvCxnSpPr>
          <p:cNvPr id="20" name="Conector reto 19"/>
          <p:cNvCxnSpPr/>
          <p:nvPr/>
        </p:nvCxnSpPr>
        <p:spPr>
          <a:xfrm>
            <a:off x="7239000" y="2362200"/>
            <a:ext cx="12192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>
            <a:stCxn id="16" idx="0"/>
          </p:cNvCxnSpPr>
          <p:nvPr/>
        </p:nvCxnSpPr>
        <p:spPr>
          <a:xfrm flipH="1">
            <a:off x="7507288" y="2482334"/>
            <a:ext cx="836612" cy="867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>
            <a:extLst>
              <a:ext uri="{FF2B5EF4-FFF2-40B4-BE49-F238E27FC236}">
                <a16:creationId xmlns:a16="http://schemas.microsoft.com/office/drawing/2014/main" id="{50FC92D0-759C-49CA-AF87-6B6840F54DD7}"/>
              </a:ext>
            </a:extLst>
          </p:cNvPr>
          <p:cNvSpPr/>
          <p:nvPr/>
        </p:nvSpPr>
        <p:spPr>
          <a:xfrm>
            <a:off x="152400" y="3727450"/>
            <a:ext cx="6553200" cy="2749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EC78A98-B09C-4BD9-8D9F-E78F59A53091}"/>
              </a:ext>
            </a:extLst>
          </p:cNvPr>
          <p:cNvSpPr/>
          <p:nvPr/>
        </p:nvSpPr>
        <p:spPr>
          <a:xfrm>
            <a:off x="7162800" y="2209800"/>
            <a:ext cx="1524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9BD36D4-E145-4575-817E-4809E2C786FF}"/>
              </a:ext>
            </a:extLst>
          </p:cNvPr>
          <p:cNvSpPr txBox="1"/>
          <p:nvPr/>
        </p:nvSpPr>
        <p:spPr>
          <a:xfrm>
            <a:off x="914400" y="465078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Hora de praticar.....</a:t>
            </a:r>
          </a:p>
          <a:p>
            <a:r>
              <a:rPr lang="pt-BR" dirty="0"/>
              <a:t>Em casa!</a:t>
            </a:r>
          </a:p>
        </p:txBody>
      </p:sp>
    </p:spTree>
    <p:extLst>
      <p:ext uri="{BB962C8B-B14F-4D97-AF65-F5344CB8AC3E}">
        <p14:creationId xmlns:p14="http://schemas.microsoft.com/office/powerpoint/2010/main" val="278581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2"/>
          <p:cNvSpPr txBox="1">
            <a:spLocks noChangeArrowheads="1"/>
          </p:cNvSpPr>
          <p:nvPr/>
        </p:nvSpPr>
        <p:spPr bwMode="auto">
          <a:xfrm>
            <a:off x="242888" y="319088"/>
            <a:ext cx="807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4000" b="1">
                <a:solidFill>
                  <a:prstClr val="black"/>
                </a:solidFill>
                <a:latin typeface="Arial" panose="020B0604020202020204" pitchFamily="34" charset="0"/>
              </a:rPr>
              <a:t>TRIGONOMETRIA PLANA</a:t>
            </a:r>
          </a:p>
        </p:txBody>
      </p:sp>
      <p:sp>
        <p:nvSpPr>
          <p:cNvPr id="26627" name="CaixaDeTexto 4"/>
          <p:cNvSpPr txBox="1">
            <a:spLocks noChangeArrowheads="1"/>
          </p:cNvSpPr>
          <p:nvPr/>
        </p:nvSpPr>
        <p:spPr bwMode="auto">
          <a:xfrm>
            <a:off x="195263" y="1268413"/>
            <a:ext cx="8650287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t-BR" altLang="pt-BR" sz="2400" b="1" u="sng">
                <a:solidFill>
                  <a:prstClr val="black"/>
                </a:solidFill>
                <a:latin typeface="Arial" panose="020B0604020202020204" pitchFamily="34" charset="0"/>
              </a:rPr>
              <a:t>TRIÂNGULO QUALQUER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pt-BR" altLang="pt-BR" sz="2400" b="1" u="sng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altLang="pt-BR" sz="2400" u="sng">
                <a:solidFill>
                  <a:prstClr val="black"/>
                </a:solidFill>
                <a:latin typeface="Arial" panose="020B0604020202020204" pitchFamily="34" charset="0"/>
              </a:rPr>
              <a:t>Lei dos Senos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pt-BR" altLang="pt-BR" sz="2400" b="1" u="sng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pt-BR" altLang="pt-BR" sz="2400" b="1" u="sng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pt-BR" altLang="pt-BR" sz="2400" b="1" u="sng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pt-BR" altLang="pt-BR" sz="2400" b="1" u="sng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pt-BR" altLang="pt-BR" sz="2400" b="1" u="sng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pt-BR" altLang="pt-BR" sz="2400" b="1" u="sng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altLang="pt-BR" sz="2400" u="sng">
                <a:solidFill>
                  <a:prstClr val="black"/>
                </a:solidFill>
                <a:latin typeface="Arial" panose="020B0604020202020204" pitchFamily="34" charset="0"/>
              </a:rPr>
              <a:t>Lei dos Cossenos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pt-BR" altLang="pt-BR" sz="2400" u="sng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400">
                <a:solidFill>
                  <a:prstClr val="black"/>
                </a:solidFill>
                <a:latin typeface="Arial" panose="020B0604020202020204" pitchFamily="34" charset="0"/>
              </a:rPr>
              <a:t>a</a:t>
            </a:r>
            <a:r>
              <a:rPr lang="pt-BR" altLang="pt-BR" sz="2400" baseline="3000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pt-BR" altLang="pt-BR" sz="2400">
                <a:solidFill>
                  <a:prstClr val="black"/>
                </a:solidFill>
                <a:latin typeface="Arial" panose="020B0604020202020204" pitchFamily="34" charset="0"/>
              </a:rPr>
              <a:t> = b</a:t>
            </a:r>
            <a:r>
              <a:rPr lang="pt-BR" altLang="pt-BR" sz="2400" baseline="3000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pt-BR" altLang="pt-BR" sz="2400">
                <a:solidFill>
                  <a:prstClr val="black"/>
                </a:solidFill>
                <a:latin typeface="Arial" panose="020B0604020202020204" pitchFamily="34" charset="0"/>
              </a:rPr>
              <a:t> + c</a:t>
            </a:r>
            <a:r>
              <a:rPr lang="pt-BR" altLang="pt-BR" sz="2400" baseline="3000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pt-BR" altLang="pt-BR" sz="2400">
                <a:solidFill>
                  <a:prstClr val="black"/>
                </a:solidFill>
                <a:latin typeface="Arial" panose="020B0604020202020204" pitchFamily="34" charset="0"/>
              </a:rPr>
              <a:t> – 2.b.c.cos A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pt-BR" altLang="pt-BR" sz="2400" u="sng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6628" name="Picture 2" descr="Sem títu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1773238"/>
            <a:ext cx="54991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918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ângulo isósceles 1"/>
          <p:cNvSpPr/>
          <p:nvPr/>
        </p:nvSpPr>
        <p:spPr>
          <a:xfrm>
            <a:off x="80963" y="660400"/>
            <a:ext cx="5040312" cy="216058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Arco 2"/>
          <p:cNvSpPr/>
          <p:nvPr/>
        </p:nvSpPr>
        <p:spPr>
          <a:xfrm rot="8184230">
            <a:off x="2325688" y="395288"/>
            <a:ext cx="576262" cy="57626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Arco 4"/>
          <p:cNvSpPr/>
          <p:nvPr/>
        </p:nvSpPr>
        <p:spPr>
          <a:xfrm rot="1314067">
            <a:off x="274638" y="2565400"/>
            <a:ext cx="358775" cy="4318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Arco 6"/>
          <p:cNvSpPr/>
          <p:nvPr/>
        </p:nvSpPr>
        <p:spPr>
          <a:xfrm rot="15849973">
            <a:off x="4597400" y="2590800"/>
            <a:ext cx="463550" cy="381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Triângulo isósceles 7"/>
          <p:cNvSpPr/>
          <p:nvPr/>
        </p:nvSpPr>
        <p:spPr>
          <a:xfrm>
            <a:off x="176213" y="3883025"/>
            <a:ext cx="5040312" cy="216058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8679" name="CaixaDeTexto 5"/>
          <p:cNvSpPr txBox="1">
            <a:spLocks noChangeArrowheads="1"/>
          </p:cNvSpPr>
          <p:nvPr/>
        </p:nvSpPr>
        <p:spPr bwMode="auto">
          <a:xfrm rot="-2549270">
            <a:off x="1016000" y="1217613"/>
            <a:ext cx="847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prstClr val="black"/>
                </a:solidFill>
                <a:latin typeface="Arial" panose="020B0604020202020204" pitchFamily="34" charset="0"/>
              </a:rPr>
              <a:t>a = ?</a:t>
            </a:r>
          </a:p>
        </p:txBody>
      </p:sp>
      <p:sp>
        <p:nvSpPr>
          <p:cNvPr id="28680" name="CaixaDeTexto 11"/>
          <p:cNvSpPr txBox="1">
            <a:spLocks noChangeArrowheads="1"/>
          </p:cNvSpPr>
          <p:nvPr/>
        </p:nvSpPr>
        <p:spPr bwMode="auto">
          <a:xfrm rot="2484732">
            <a:off x="3571875" y="1317625"/>
            <a:ext cx="963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prstClr val="black"/>
                </a:solidFill>
                <a:latin typeface="Arial" panose="020B0604020202020204" pitchFamily="34" charset="0"/>
              </a:rPr>
              <a:t>b = 40</a:t>
            </a:r>
          </a:p>
        </p:txBody>
      </p:sp>
      <p:sp>
        <p:nvSpPr>
          <p:cNvPr id="28681" name="CaixaDeTexto 12"/>
          <p:cNvSpPr txBox="1">
            <a:spLocks noChangeArrowheads="1"/>
          </p:cNvSpPr>
          <p:nvPr/>
        </p:nvSpPr>
        <p:spPr bwMode="auto">
          <a:xfrm>
            <a:off x="2300288" y="2903538"/>
            <a:ext cx="771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prstClr val="black"/>
                </a:solidFill>
                <a:latin typeface="Arial" panose="020B0604020202020204" pitchFamily="34" charset="0"/>
              </a:rPr>
              <a:t>c = ?</a:t>
            </a:r>
          </a:p>
        </p:txBody>
      </p:sp>
      <p:sp>
        <p:nvSpPr>
          <p:cNvPr id="28682" name="CaixaDeTexto 13"/>
          <p:cNvSpPr txBox="1">
            <a:spLocks noChangeArrowheads="1"/>
          </p:cNvSpPr>
          <p:nvPr/>
        </p:nvSpPr>
        <p:spPr bwMode="auto">
          <a:xfrm>
            <a:off x="701675" y="2411413"/>
            <a:ext cx="631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prstClr val="black"/>
                </a:solidFill>
                <a:latin typeface="Arial" panose="020B0604020202020204" pitchFamily="34" charset="0"/>
              </a:rPr>
              <a:t>40˚</a:t>
            </a:r>
          </a:p>
        </p:txBody>
      </p:sp>
      <p:sp>
        <p:nvSpPr>
          <p:cNvPr id="28683" name="CaixaDeTexto 14"/>
          <p:cNvSpPr txBox="1">
            <a:spLocks noChangeArrowheads="1"/>
          </p:cNvSpPr>
          <p:nvPr/>
        </p:nvSpPr>
        <p:spPr bwMode="auto">
          <a:xfrm>
            <a:off x="2300288" y="987889"/>
            <a:ext cx="766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solidFill>
                  <a:prstClr val="black"/>
                </a:solidFill>
                <a:latin typeface="Arial" panose="020B0604020202020204" pitchFamily="34" charset="0"/>
              </a:rPr>
              <a:t>110˚</a:t>
            </a:r>
          </a:p>
        </p:txBody>
      </p:sp>
      <p:sp>
        <p:nvSpPr>
          <p:cNvPr id="28684" name="CaixaDeTexto 15"/>
          <p:cNvSpPr txBox="1">
            <a:spLocks noChangeArrowheads="1"/>
          </p:cNvSpPr>
          <p:nvPr/>
        </p:nvSpPr>
        <p:spPr bwMode="auto">
          <a:xfrm rot="-2549270">
            <a:off x="1025525" y="4427538"/>
            <a:ext cx="855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prstClr val="black"/>
                </a:solidFill>
                <a:latin typeface="Arial" panose="020B0604020202020204" pitchFamily="34" charset="0"/>
              </a:rPr>
              <a:t>b = 36</a:t>
            </a:r>
          </a:p>
        </p:txBody>
      </p:sp>
      <p:sp>
        <p:nvSpPr>
          <p:cNvPr id="28685" name="CaixaDeTexto 16"/>
          <p:cNvSpPr txBox="1">
            <a:spLocks noChangeArrowheads="1"/>
          </p:cNvSpPr>
          <p:nvPr/>
        </p:nvSpPr>
        <p:spPr bwMode="auto">
          <a:xfrm rot="2315643">
            <a:off x="3779838" y="4654550"/>
            <a:ext cx="908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prstClr val="black"/>
                </a:solidFill>
                <a:latin typeface="Arial" panose="020B0604020202020204" pitchFamily="34" charset="0"/>
              </a:rPr>
              <a:t>c = 27</a:t>
            </a:r>
          </a:p>
        </p:txBody>
      </p:sp>
      <p:sp>
        <p:nvSpPr>
          <p:cNvPr id="28686" name="CaixaDeTexto 23"/>
          <p:cNvSpPr txBox="1">
            <a:spLocks noChangeArrowheads="1"/>
          </p:cNvSpPr>
          <p:nvPr/>
        </p:nvSpPr>
        <p:spPr bwMode="auto">
          <a:xfrm>
            <a:off x="2211388" y="6103938"/>
            <a:ext cx="847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prstClr val="black"/>
                </a:solidFill>
                <a:latin typeface="Arial" panose="020B0604020202020204" pitchFamily="34" charset="0"/>
              </a:rPr>
              <a:t>a = ?</a:t>
            </a:r>
          </a:p>
        </p:txBody>
      </p:sp>
      <p:sp>
        <p:nvSpPr>
          <p:cNvPr id="28689" name="CaixaDeTexto 26"/>
          <p:cNvSpPr txBox="1">
            <a:spLocks noChangeArrowheads="1"/>
          </p:cNvSpPr>
          <p:nvPr/>
        </p:nvSpPr>
        <p:spPr bwMode="auto">
          <a:xfrm>
            <a:off x="5065713" y="2932113"/>
            <a:ext cx="433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prstClr val="black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28690" name="CaixaDeTexto 27"/>
          <p:cNvSpPr txBox="1">
            <a:spLocks noChangeArrowheads="1"/>
          </p:cNvSpPr>
          <p:nvPr/>
        </p:nvSpPr>
        <p:spPr bwMode="auto">
          <a:xfrm>
            <a:off x="2540000" y="3513138"/>
            <a:ext cx="603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prstClr val="black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28691" name="CaixaDeTexto 28"/>
          <p:cNvSpPr txBox="1">
            <a:spLocks noChangeArrowheads="1"/>
          </p:cNvSpPr>
          <p:nvPr/>
        </p:nvSpPr>
        <p:spPr bwMode="auto">
          <a:xfrm>
            <a:off x="61913" y="6116638"/>
            <a:ext cx="433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prstClr val="black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28692" name="CaixaDeTexto 29"/>
          <p:cNvSpPr txBox="1">
            <a:spLocks noChangeArrowheads="1"/>
          </p:cNvSpPr>
          <p:nvPr/>
        </p:nvSpPr>
        <p:spPr bwMode="auto">
          <a:xfrm>
            <a:off x="46038" y="2949575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prstClr val="black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28693" name="CaixaDeTexto 30"/>
          <p:cNvSpPr txBox="1">
            <a:spLocks noChangeArrowheads="1"/>
          </p:cNvSpPr>
          <p:nvPr/>
        </p:nvSpPr>
        <p:spPr bwMode="auto">
          <a:xfrm>
            <a:off x="2538413" y="314325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prstClr val="black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8694" name="CaixaDeTexto 31"/>
          <p:cNvSpPr txBox="1">
            <a:spLocks noChangeArrowheads="1"/>
          </p:cNvSpPr>
          <p:nvPr/>
        </p:nvSpPr>
        <p:spPr bwMode="auto">
          <a:xfrm>
            <a:off x="5065713" y="6116638"/>
            <a:ext cx="433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prstClr val="black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8695" name="CaixaDeTexto 32"/>
          <p:cNvSpPr txBox="1">
            <a:spLocks noChangeArrowheads="1"/>
          </p:cNvSpPr>
          <p:nvPr/>
        </p:nvSpPr>
        <p:spPr bwMode="auto">
          <a:xfrm>
            <a:off x="2306638" y="4227513"/>
            <a:ext cx="765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prstClr val="black"/>
                </a:solidFill>
                <a:latin typeface="Arial" panose="020B0604020202020204" pitchFamily="34" charset="0"/>
              </a:rPr>
              <a:t>110˚</a:t>
            </a:r>
          </a:p>
        </p:txBody>
      </p:sp>
      <p:sp>
        <p:nvSpPr>
          <p:cNvPr id="34" name="Arco 33"/>
          <p:cNvSpPr/>
          <p:nvPr/>
        </p:nvSpPr>
        <p:spPr>
          <a:xfrm rot="8184230">
            <a:off x="2409825" y="3633788"/>
            <a:ext cx="574675" cy="57467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29" name="CaixaDeTexto 14"/>
          <p:cNvSpPr txBox="1">
            <a:spLocks noChangeArrowheads="1"/>
          </p:cNvSpPr>
          <p:nvPr/>
        </p:nvSpPr>
        <p:spPr bwMode="auto">
          <a:xfrm>
            <a:off x="4095349" y="2443034"/>
            <a:ext cx="766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solidFill>
                  <a:prstClr val="black"/>
                </a:solidFill>
                <a:latin typeface="Arial" panose="020B0604020202020204" pitchFamily="34" charset="0"/>
              </a:rPr>
              <a:t>30˚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523ADD39-9790-494F-B1AD-6A3EFB5AA5B2}"/>
              </a:ext>
            </a:extLst>
          </p:cNvPr>
          <p:cNvSpPr txBox="1"/>
          <p:nvPr/>
        </p:nvSpPr>
        <p:spPr>
          <a:xfrm>
            <a:off x="6172200" y="3540797"/>
            <a:ext cx="2106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Hora de praticar.....</a:t>
            </a:r>
          </a:p>
          <a:p>
            <a:r>
              <a:rPr lang="pt-BR" dirty="0"/>
              <a:t>Em casa!</a:t>
            </a:r>
          </a:p>
        </p:txBody>
      </p:sp>
    </p:spTree>
    <p:extLst>
      <p:ext uri="{BB962C8B-B14F-4D97-AF65-F5344CB8AC3E}">
        <p14:creationId xmlns:p14="http://schemas.microsoft.com/office/powerpoint/2010/main" val="2860760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9"/>
          <p:cNvSpPr txBox="1">
            <a:spLocks noChangeArrowheads="1"/>
          </p:cNvSpPr>
          <p:nvPr/>
        </p:nvSpPr>
        <p:spPr bwMode="auto">
          <a:xfrm>
            <a:off x="0" y="27432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dirty="0">
                <a:latin typeface="Arial" panose="020B0604020202020204" pitchFamily="34" charset="0"/>
              </a:rPr>
              <a:t>Teoria dos Erros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467105"/>
            <a:ext cx="4763770" cy="446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10"/>
              </a:lnSpc>
              <a:tabLst>
                <a:tab pos="527685" algn="l"/>
              </a:tabLst>
            </a:pPr>
            <a:r>
              <a:rPr sz="2400" dirty="0">
                <a:cs typeface="Arial"/>
              </a:rPr>
              <a:t>TEORIA</a:t>
            </a:r>
            <a:r>
              <a:rPr sz="2400" spc="-45" dirty="0">
                <a:cs typeface="Arial"/>
              </a:rPr>
              <a:t> </a:t>
            </a:r>
            <a:r>
              <a:rPr sz="2400" dirty="0">
                <a:cs typeface="Arial"/>
              </a:rPr>
              <a:t>DOS</a:t>
            </a:r>
            <a:r>
              <a:rPr sz="2400" spc="-15" dirty="0">
                <a:cs typeface="Arial"/>
              </a:rPr>
              <a:t> </a:t>
            </a:r>
            <a:r>
              <a:rPr sz="2400" dirty="0">
                <a:cs typeface="Arial"/>
              </a:rPr>
              <a:t>ERROS: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0" y="1447800"/>
            <a:ext cx="9144000" cy="38420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buClr>
                <a:srgbClr val="0000FF"/>
              </a:buClr>
              <a:tabLst>
                <a:tab pos="332105" algn="l"/>
                <a:tab pos="3260090" algn="l"/>
              </a:tabLst>
            </a:pPr>
            <a:r>
              <a:rPr sz="2400" spc="-20" dirty="0">
                <a:cs typeface="Arial"/>
              </a:rPr>
              <a:t>As</a:t>
            </a:r>
            <a:r>
              <a:rPr sz="2400" spc="-5" dirty="0">
                <a:cs typeface="Arial"/>
              </a:rPr>
              <a:t> </a:t>
            </a:r>
            <a:r>
              <a:rPr sz="2400" spc="-20" dirty="0" err="1">
                <a:cs typeface="Arial"/>
              </a:rPr>
              <a:t>obse</a:t>
            </a:r>
            <a:r>
              <a:rPr sz="2400" spc="-10" dirty="0" err="1">
                <a:cs typeface="Arial"/>
              </a:rPr>
              <a:t>r</a:t>
            </a:r>
            <a:r>
              <a:rPr sz="2400" spc="-20" dirty="0" err="1">
                <a:cs typeface="Arial"/>
              </a:rPr>
              <a:t>v</a:t>
            </a:r>
            <a:r>
              <a:rPr sz="2400" spc="-15" dirty="0" err="1">
                <a:cs typeface="Arial"/>
              </a:rPr>
              <a:t>a</a:t>
            </a:r>
            <a:r>
              <a:rPr sz="2400" spc="-20" dirty="0" err="1">
                <a:cs typeface="Arial"/>
              </a:rPr>
              <a:t>ções</a:t>
            </a:r>
            <a:r>
              <a:rPr lang="pt-BR" sz="2400" spc="-20" dirty="0">
                <a:cs typeface="Arial"/>
              </a:rPr>
              <a:t> </a:t>
            </a:r>
            <a:r>
              <a:rPr sz="2400" spc="-20" dirty="0" err="1">
                <a:cs typeface="Arial"/>
              </a:rPr>
              <a:t>topo</a:t>
            </a:r>
            <a:r>
              <a:rPr sz="2400" spc="-35" dirty="0" err="1">
                <a:cs typeface="Arial"/>
              </a:rPr>
              <a:t>g</a:t>
            </a:r>
            <a:r>
              <a:rPr sz="2400" spc="-15" dirty="0" err="1">
                <a:cs typeface="Arial"/>
              </a:rPr>
              <a:t>rá</a:t>
            </a:r>
            <a:r>
              <a:rPr sz="2400" spc="-10" dirty="0" err="1">
                <a:cs typeface="Arial"/>
              </a:rPr>
              <a:t>fic</a:t>
            </a:r>
            <a:r>
              <a:rPr sz="2400" spc="-20" dirty="0" err="1">
                <a:cs typeface="Arial"/>
              </a:rPr>
              <a:t>as</a:t>
            </a:r>
            <a:r>
              <a:rPr sz="2400" spc="40" dirty="0">
                <a:cs typeface="Arial"/>
              </a:rPr>
              <a:t> </a:t>
            </a:r>
            <a:r>
              <a:rPr sz="2400" spc="-20" dirty="0">
                <a:cs typeface="Arial"/>
              </a:rPr>
              <a:t>se</a:t>
            </a:r>
            <a:r>
              <a:rPr sz="2400" spc="5" dirty="0">
                <a:cs typeface="Arial"/>
              </a:rPr>
              <a:t> </a:t>
            </a:r>
            <a:r>
              <a:rPr sz="2400" spc="-15" dirty="0">
                <a:cs typeface="Arial"/>
              </a:rPr>
              <a:t>re</a:t>
            </a:r>
            <a:r>
              <a:rPr sz="2400" spc="-20" dirty="0">
                <a:cs typeface="Arial"/>
              </a:rPr>
              <a:t>d</a:t>
            </a:r>
            <a:r>
              <a:rPr sz="2400" spc="-30" dirty="0">
                <a:cs typeface="Arial"/>
              </a:rPr>
              <a:t>u</a:t>
            </a:r>
            <a:r>
              <a:rPr sz="2400" spc="-15" dirty="0">
                <a:cs typeface="Arial"/>
              </a:rPr>
              <a:t>ze</a:t>
            </a:r>
            <a:r>
              <a:rPr sz="2400" spc="-25" dirty="0">
                <a:cs typeface="Arial"/>
              </a:rPr>
              <a:t>m</a:t>
            </a:r>
            <a:r>
              <a:rPr sz="2400" spc="-15" dirty="0">
                <a:cs typeface="Arial"/>
              </a:rPr>
              <a:t> na</a:t>
            </a:r>
            <a:r>
              <a:rPr sz="2400" spc="-5" dirty="0">
                <a:cs typeface="Arial"/>
              </a:rPr>
              <a:t> </a:t>
            </a:r>
            <a:r>
              <a:rPr sz="2400" spc="-40" dirty="0">
                <a:cs typeface="Arial"/>
              </a:rPr>
              <a:t>m</a:t>
            </a:r>
            <a:r>
              <a:rPr sz="2400" spc="-15" dirty="0">
                <a:cs typeface="Arial"/>
              </a:rPr>
              <a:t>edida</a:t>
            </a:r>
            <a:r>
              <a:rPr sz="2400" spc="25" dirty="0">
                <a:cs typeface="Arial"/>
              </a:rPr>
              <a:t> </a:t>
            </a:r>
            <a:r>
              <a:rPr sz="2400" spc="-20" dirty="0">
                <a:cs typeface="Arial"/>
              </a:rPr>
              <a:t>de</a:t>
            </a:r>
            <a:r>
              <a:rPr sz="2400" spc="-5" dirty="0">
                <a:cs typeface="Arial"/>
              </a:rPr>
              <a:t> </a:t>
            </a:r>
            <a:r>
              <a:rPr sz="2400" spc="-20" dirty="0">
                <a:cs typeface="Arial"/>
              </a:rPr>
              <a:t>uma</a:t>
            </a:r>
            <a:r>
              <a:rPr sz="2400" spc="25" dirty="0">
                <a:cs typeface="Arial"/>
              </a:rPr>
              <a:t> </a:t>
            </a:r>
            <a:r>
              <a:rPr sz="2400" spc="-15" dirty="0">
                <a:cs typeface="Arial"/>
              </a:rPr>
              <a:t>dis</a:t>
            </a:r>
            <a:r>
              <a:rPr sz="2400" spc="-5" dirty="0">
                <a:cs typeface="Arial"/>
              </a:rPr>
              <a:t>t</a:t>
            </a:r>
            <a:r>
              <a:rPr sz="2400" spc="-20" dirty="0">
                <a:cs typeface="Arial"/>
              </a:rPr>
              <a:t>ânc</a:t>
            </a:r>
            <a:r>
              <a:rPr sz="2400" spc="-5" dirty="0">
                <a:cs typeface="Arial"/>
              </a:rPr>
              <a:t>ia</a:t>
            </a:r>
            <a:r>
              <a:rPr sz="2400" spc="-10" dirty="0">
                <a:cs typeface="Arial"/>
              </a:rPr>
              <a:t>,</a:t>
            </a:r>
            <a:r>
              <a:rPr sz="2400" spc="10" dirty="0">
                <a:cs typeface="Arial"/>
              </a:rPr>
              <a:t> </a:t>
            </a:r>
            <a:r>
              <a:rPr sz="2400" spc="-20" dirty="0">
                <a:cs typeface="Arial"/>
              </a:rPr>
              <a:t>de</a:t>
            </a:r>
            <a:r>
              <a:rPr sz="2400" spc="-5" dirty="0">
                <a:cs typeface="Arial"/>
              </a:rPr>
              <a:t> </a:t>
            </a:r>
            <a:r>
              <a:rPr sz="2400" spc="-25" dirty="0">
                <a:cs typeface="Arial"/>
              </a:rPr>
              <a:t>um</a:t>
            </a:r>
            <a:r>
              <a:rPr sz="2400" spc="10" dirty="0">
                <a:cs typeface="Arial"/>
              </a:rPr>
              <a:t> </a:t>
            </a:r>
            <a:r>
              <a:rPr lang="pt-BR" sz="2400" spc="-20" dirty="0">
                <a:cs typeface="Arial"/>
              </a:rPr>
              <a:t>ângulo</a:t>
            </a:r>
            <a:r>
              <a:rPr lang="pt-BR" sz="2400" spc="-10" dirty="0">
                <a:cs typeface="Arial"/>
              </a:rPr>
              <a:t> </a:t>
            </a:r>
            <a:r>
              <a:rPr sz="2400" spc="-20" dirty="0" err="1">
                <a:cs typeface="Arial"/>
              </a:rPr>
              <a:t>ou</a:t>
            </a:r>
            <a:r>
              <a:rPr sz="2400" spc="-10" dirty="0">
                <a:cs typeface="Arial"/>
              </a:rPr>
              <a:t> </a:t>
            </a:r>
            <a:r>
              <a:rPr sz="2400" spc="-20" dirty="0">
                <a:cs typeface="Arial"/>
              </a:rPr>
              <a:t>de</a:t>
            </a:r>
            <a:r>
              <a:rPr sz="2400" spc="-5" dirty="0">
                <a:cs typeface="Arial"/>
              </a:rPr>
              <a:t> </a:t>
            </a:r>
            <a:r>
              <a:rPr sz="2400" spc="-20" dirty="0">
                <a:cs typeface="Arial"/>
              </a:rPr>
              <a:t>uma</a:t>
            </a:r>
            <a:r>
              <a:rPr sz="2400" spc="20" dirty="0">
                <a:cs typeface="Arial"/>
              </a:rPr>
              <a:t> </a:t>
            </a:r>
            <a:r>
              <a:rPr sz="2400" spc="-15" dirty="0">
                <a:cs typeface="Arial"/>
              </a:rPr>
              <a:t>difere</a:t>
            </a:r>
            <a:r>
              <a:rPr sz="2400" spc="-20" dirty="0">
                <a:cs typeface="Arial"/>
              </a:rPr>
              <a:t>nça</a:t>
            </a:r>
            <a:r>
              <a:rPr sz="2400" spc="15" dirty="0">
                <a:cs typeface="Arial"/>
              </a:rPr>
              <a:t> </a:t>
            </a:r>
            <a:r>
              <a:rPr sz="2400" spc="-20" dirty="0">
                <a:cs typeface="Arial"/>
              </a:rPr>
              <a:t>de</a:t>
            </a:r>
            <a:r>
              <a:rPr sz="2400" spc="10" dirty="0">
                <a:cs typeface="Arial"/>
              </a:rPr>
              <a:t> </a:t>
            </a:r>
            <a:r>
              <a:rPr sz="2400" spc="-15" dirty="0">
                <a:cs typeface="Arial"/>
              </a:rPr>
              <a:t>níve</a:t>
            </a:r>
            <a:r>
              <a:rPr sz="2400" spc="-10" dirty="0">
                <a:cs typeface="Arial"/>
              </a:rPr>
              <a:t>l</a:t>
            </a:r>
            <a:r>
              <a:rPr sz="2400" spc="20" dirty="0">
                <a:cs typeface="Arial"/>
              </a:rPr>
              <a:t> </a:t>
            </a:r>
            <a:r>
              <a:rPr sz="2400" spc="-20" dirty="0">
                <a:cs typeface="Arial"/>
              </a:rPr>
              <a:t>as</a:t>
            </a:r>
            <a:r>
              <a:rPr sz="2400" spc="5" dirty="0">
                <a:cs typeface="Arial"/>
              </a:rPr>
              <a:t> </a:t>
            </a:r>
            <a:r>
              <a:rPr sz="2400" spc="-15" dirty="0">
                <a:cs typeface="Arial"/>
              </a:rPr>
              <a:t>quais p</a:t>
            </a:r>
            <a:r>
              <a:rPr sz="2400" spc="-30" dirty="0">
                <a:cs typeface="Arial"/>
              </a:rPr>
              <a:t>o</a:t>
            </a:r>
            <a:r>
              <a:rPr sz="2400" spc="-20" dirty="0">
                <a:cs typeface="Arial"/>
              </a:rPr>
              <a:t>dem</a:t>
            </a:r>
            <a:r>
              <a:rPr sz="2400" spc="10" dirty="0">
                <a:cs typeface="Arial"/>
              </a:rPr>
              <a:t> </a:t>
            </a:r>
            <a:r>
              <a:rPr sz="2400" spc="-20" dirty="0">
                <a:cs typeface="Arial"/>
              </a:rPr>
              <a:t>s</a:t>
            </a:r>
            <a:r>
              <a:rPr sz="2400" spc="-15" dirty="0">
                <a:cs typeface="Arial"/>
              </a:rPr>
              <a:t>er</a:t>
            </a:r>
            <a:r>
              <a:rPr sz="2400" spc="-5" dirty="0">
                <a:cs typeface="Arial"/>
              </a:rPr>
              <a:t> </a:t>
            </a:r>
            <a:r>
              <a:rPr sz="2400" spc="-15" dirty="0">
                <a:cs typeface="Arial"/>
              </a:rPr>
              <a:t>a</a:t>
            </a:r>
            <a:r>
              <a:rPr sz="2400" spc="-10" dirty="0">
                <a:cs typeface="Arial"/>
              </a:rPr>
              <a:t>f</a:t>
            </a:r>
            <a:r>
              <a:rPr sz="2400" spc="-15" dirty="0">
                <a:cs typeface="Arial"/>
              </a:rPr>
              <a:t>e</a:t>
            </a:r>
            <a:r>
              <a:rPr sz="2400" spc="-10" dirty="0">
                <a:cs typeface="Arial"/>
              </a:rPr>
              <a:t>t</a:t>
            </a:r>
            <a:r>
              <a:rPr sz="2400" spc="-15" dirty="0">
                <a:cs typeface="Arial"/>
              </a:rPr>
              <a:t>a</a:t>
            </a:r>
            <a:r>
              <a:rPr sz="2400" spc="-20" dirty="0">
                <a:cs typeface="Arial"/>
              </a:rPr>
              <a:t>das</a:t>
            </a:r>
            <a:r>
              <a:rPr sz="2400" spc="15" dirty="0">
                <a:cs typeface="Arial"/>
              </a:rPr>
              <a:t> </a:t>
            </a:r>
            <a:r>
              <a:rPr sz="2400" spc="-20" dirty="0">
                <a:cs typeface="Arial"/>
              </a:rPr>
              <a:t>de</a:t>
            </a:r>
            <a:r>
              <a:rPr sz="2400" spc="10" dirty="0">
                <a:cs typeface="Arial"/>
              </a:rPr>
              <a:t> </a:t>
            </a:r>
            <a:r>
              <a:rPr sz="2400" spc="-20" dirty="0">
                <a:cs typeface="Arial"/>
              </a:rPr>
              <a:t>e</a:t>
            </a:r>
            <a:r>
              <a:rPr sz="2400" spc="-10" dirty="0">
                <a:cs typeface="Arial"/>
              </a:rPr>
              <a:t>r</a:t>
            </a:r>
            <a:r>
              <a:rPr sz="2400" spc="-15" dirty="0">
                <a:cs typeface="Arial"/>
              </a:rPr>
              <a:t>ros</a:t>
            </a:r>
            <a:r>
              <a:rPr sz="2400" spc="-5" dirty="0">
                <a:cs typeface="Arial"/>
              </a:rPr>
              <a:t> </a:t>
            </a:r>
            <a:r>
              <a:rPr sz="2400" spc="-20" dirty="0">
                <a:cs typeface="Arial"/>
              </a:rPr>
              <a:t>o</a:t>
            </a:r>
            <a:r>
              <a:rPr sz="2400" spc="-15" dirty="0">
                <a:cs typeface="Arial"/>
              </a:rPr>
              <a:t>c</a:t>
            </a:r>
            <a:r>
              <a:rPr sz="2400" spc="-20" dirty="0">
                <a:cs typeface="Arial"/>
              </a:rPr>
              <a:t>a</a:t>
            </a:r>
            <a:r>
              <a:rPr sz="2400" spc="-15" dirty="0">
                <a:cs typeface="Arial"/>
              </a:rPr>
              <a:t>sionad</a:t>
            </a:r>
            <a:r>
              <a:rPr sz="2400" spc="-30" dirty="0">
                <a:cs typeface="Arial"/>
              </a:rPr>
              <a:t>o</a:t>
            </a:r>
            <a:r>
              <a:rPr sz="2400" spc="-20" dirty="0">
                <a:cs typeface="Arial"/>
              </a:rPr>
              <a:t>s</a:t>
            </a:r>
            <a:r>
              <a:rPr sz="2400" spc="-15" dirty="0">
                <a:cs typeface="Arial"/>
              </a:rPr>
              <a:t> pelos</a:t>
            </a:r>
            <a:r>
              <a:rPr sz="2400" spc="-5" dirty="0">
                <a:cs typeface="Arial"/>
              </a:rPr>
              <a:t> </a:t>
            </a:r>
            <a:r>
              <a:rPr sz="2400" spc="-10" dirty="0">
                <a:cs typeface="Arial"/>
              </a:rPr>
              <a:t>a</a:t>
            </a:r>
            <a:r>
              <a:rPr sz="2400" spc="-15" dirty="0">
                <a:cs typeface="Arial"/>
              </a:rPr>
              <a:t>parelhos,</a:t>
            </a:r>
            <a:r>
              <a:rPr sz="2400" spc="10" dirty="0">
                <a:cs typeface="Arial"/>
              </a:rPr>
              <a:t> </a:t>
            </a:r>
            <a:r>
              <a:rPr sz="2400" spc="-15" dirty="0">
                <a:cs typeface="Arial"/>
              </a:rPr>
              <a:t>pela</a:t>
            </a:r>
            <a:r>
              <a:rPr sz="2400" spc="-20" dirty="0">
                <a:cs typeface="Arial"/>
              </a:rPr>
              <a:t>s</a:t>
            </a:r>
            <a:r>
              <a:rPr sz="2400" spc="15" dirty="0">
                <a:cs typeface="Arial"/>
              </a:rPr>
              <a:t> </a:t>
            </a:r>
            <a:r>
              <a:rPr sz="2400" spc="-20" dirty="0">
                <a:cs typeface="Arial"/>
              </a:rPr>
              <a:t>condições</a:t>
            </a:r>
            <a:r>
              <a:rPr sz="2400" spc="40" dirty="0">
                <a:cs typeface="Arial"/>
              </a:rPr>
              <a:t> </a:t>
            </a:r>
            <a:r>
              <a:rPr sz="2400" spc="-20" dirty="0">
                <a:cs typeface="Arial"/>
              </a:rPr>
              <a:t>e</a:t>
            </a:r>
            <a:r>
              <a:rPr sz="2400" spc="-15" dirty="0">
                <a:cs typeface="Arial"/>
              </a:rPr>
              <a:t>x</a:t>
            </a:r>
            <a:r>
              <a:rPr sz="2400" spc="-10" dirty="0">
                <a:cs typeface="Arial"/>
              </a:rPr>
              <a:t>t</a:t>
            </a:r>
            <a:r>
              <a:rPr sz="2400" spc="-15" dirty="0">
                <a:cs typeface="Arial"/>
              </a:rPr>
              <a:t>eriore</a:t>
            </a:r>
            <a:r>
              <a:rPr sz="2400" spc="-20" dirty="0">
                <a:cs typeface="Arial"/>
              </a:rPr>
              <a:t>s</a:t>
            </a:r>
            <a:r>
              <a:rPr sz="2400" spc="-15" dirty="0">
                <a:cs typeface="Arial"/>
              </a:rPr>
              <a:t> e</a:t>
            </a:r>
            <a:r>
              <a:rPr sz="2400" spc="-5" dirty="0">
                <a:cs typeface="Arial"/>
              </a:rPr>
              <a:t> </a:t>
            </a:r>
            <a:r>
              <a:rPr sz="2400" spc="-15" dirty="0">
                <a:cs typeface="Arial"/>
              </a:rPr>
              <a:t>pelo</a:t>
            </a:r>
            <a:r>
              <a:rPr sz="2400" spc="5" dirty="0">
                <a:cs typeface="Arial"/>
              </a:rPr>
              <a:t> </a:t>
            </a:r>
            <a:r>
              <a:rPr sz="2400" spc="-20" dirty="0">
                <a:cs typeface="Arial"/>
              </a:rPr>
              <a:t>o</a:t>
            </a:r>
            <a:r>
              <a:rPr sz="2400" spc="-30" dirty="0">
                <a:cs typeface="Arial"/>
              </a:rPr>
              <a:t>b</a:t>
            </a:r>
            <a:r>
              <a:rPr sz="2400" spc="-20" dirty="0">
                <a:cs typeface="Arial"/>
              </a:rPr>
              <a:t>s</a:t>
            </a:r>
            <a:r>
              <a:rPr sz="2400" spc="-15" dirty="0">
                <a:cs typeface="Arial"/>
              </a:rPr>
              <a:t>erv</a:t>
            </a:r>
            <a:r>
              <a:rPr sz="2400" spc="-20" dirty="0">
                <a:cs typeface="Arial"/>
              </a:rPr>
              <a:t>ado</a:t>
            </a:r>
            <a:r>
              <a:rPr sz="2400" spc="-170" dirty="0">
                <a:cs typeface="Arial"/>
              </a:rPr>
              <a:t>r</a:t>
            </a:r>
            <a:r>
              <a:rPr sz="2400" spc="-10" dirty="0">
                <a:cs typeface="Arial"/>
              </a:rPr>
              <a:t>.</a:t>
            </a:r>
            <a:endParaRPr sz="2400" dirty="0">
              <a:cs typeface="Arial"/>
            </a:endParaRPr>
          </a:p>
          <a:p>
            <a:pPr>
              <a:lnSpc>
                <a:spcPts val="1000"/>
              </a:lnSpc>
              <a:buClr>
                <a:srgbClr val="0000FF"/>
              </a:buClr>
            </a:pPr>
            <a:endParaRPr sz="2400" dirty="0"/>
          </a:p>
          <a:p>
            <a:pPr>
              <a:lnSpc>
                <a:spcPts val="1000"/>
              </a:lnSpc>
              <a:buClr>
                <a:srgbClr val="0000FF"/>
              </a:buClr>
            </a:pPr>
            <a:endParaRPr lang="pt-BR" sz="2400" dirty="0"/>
          </a:p>
          <a:p>
            <a:pPr>
              <a:lnSpc>
                <a:spcPts val="1000"/>
              </a:lnSpc>
              <a:buClr>
                <a:srgbClr val="0000FF"/>
              </a:buClr>
            </a:pPr>
            <a:endParaRPr lang="pt-BR" sz="2400" dirty="0"/>
          </a:p>
          <a:p>
            <a:pPr>
              <a:lnSpc>
                <a:spcPts val="1000"/>
              </a:lnSpc>
              <a:buClr>
                <a:srgbClr val="0000FF"/>
              </a:buClr>
            </a:pPr>
            <a:endParaRPr lang="pt-BR" sz="2400" dirty="0"/>
          </a:p>
          <a:p>
            <a:pPr>
              <a:lnSpc>
                <a:spcPts val="1000"/>
              </a:lnSpc>
              <a:buClr>
                <a:srgbClr val="0000FF"/>
              </a:buClr>
            </a:pPr>
            <a:endParaRPr lang="pt-BR" sz="2400" dirty="0"/>
          </a:p>
          <a:p>
            <a:pPr>
              <a:lnSpc>
                <a:spcPts val="1000"/>
              </a:lnSpc>
              <a:buClr>
                <a:srgbClr val="0000FF"/>
              </a:buClr>
            </a:pPr>
            <a:endParaRPr sz="2400" dirty="0"/>
          </a:p>
          <a:p>
            <a:pPr>
              <a:lnSpc>
                <a:spcPts val="1300"/>
              </a:lnSpc>
              <a:spcBef>
                <a:spcPts val="62"/>
              </a:spcBef>
              <a:buClr>
                <a:srgbClr val="0000FF"/>
              </a:buClr>
            </a:pPr>
            <a:endParaRPr sz="2400" dirty="0"/>
          </a:p>
          <a:p>
            <a:pPr marL="12700" marR="855980">
              <a:lnSpc>
                <a:spcPct val="100000"/>
              </a:lnSpc>
              <a:buClr>
                <a:srgbClr val="0000FF"/>
              </a:buClr>
              <a:tabLst>
                <a:tab pos="332105" algn="l"/>
              </a:tabLst>
            </a:pPr>
            <a:r>
              <a:rPr sz="2400" spc="-20" dirty="0">
                <a:cs typeface="Arial"/>
              </a:rPr>
              <a:t>Os</a:t>
            </a:r>
            <a:r>
              <a:rPr sz="2400" spc="-5" dirty="0">
                <a:cs typeface="Arial"/>
              </a:rPr>
              <a:t> </a:t>
            </a:r>
            <a:r>
              <a:rPr sz="2400" spc="-15" dirty="0">
                <a:cs typeface="Arial"/>
              </a:rPr>
              <a:t>erros</a:t>
            </a:r>
            <a:r>
              <a:rPr sz="2400" spc="5" dirty="0">
                <a:cs typeface="Arial"/>
              </a:rPr>
              <a:t> </a:t>
            </a:r>
            <a:r>
              <a:rPr sz="2400" spc="-20" dirty="0">
                <a:cs typeface="Arial"/>
              </a:rPr>
              <a:t>p</a:t>
            </a:r>
            <a:r>
              <a:rPr sz="2400" spc="-30" dirty="0">
                <a:cs typeface="Arial"/>
              </a:rPr>
              <a:t>o</a:t>
            </a:r>
            <a:r>
              <a:rPr sz="2400" spc="-20" dirty="0">
                <a:cs typeface="Arial"/>
              </a:rPr>
              <a:t>dem</a:t>
            </a:r>
            <a:r>
              <a:rPr sz="2400" spc="20" dirty="0">
                <a:cs typeface="Arial"/>
              </a:rPr>
              <a:t> </a:t>
            </a:r>
            <a:r>
              <a:rPr sz="2400" spc="-20" dirty="0">
                <a:cs typeface="Arial"/>
              </a:rPr>
              <a:t>s</a:t>
            </a:r>
            <a:r>
              <a:rPr sz="2400" spc="-15" dirty="0">
                <a:cs typeface="Arial"/>
              </a:rPr>
              <a:t>er</a:t>
            </a:r>
            <a:r>
              <a:rPr sz="2400" spc="-5" dirty="0">
                <a:cs typeface="Arial"/>
              </a:rPr>
              <a:t> </a:t>
            </a:r>
            <a:r>
              <a:rPr sz="2400" spc="-15" dirty="0">
                <a:cs typeface="Arial"/>
              </a:rPr>
              <a:t>cla</a:t>
            </a:r>
            <a:r>
              <a:rPr sz="2400" spc="-10" dirty="0">
                <a:cs typeface="Arial"/>
              </a:rPr>
              <a:t>s</a:t>
            </a:r>
            <a:r>
              <a:rPr sz="2400" spc="-15" dirty="0">
                <a:cs typeface="Arial"/>
              </a:rPr>
              <a:t>si</a:t>
            </a:r>
            <a:r>
              <a:rPr sz="2400" dirty="0">
                <a:cs typeface="Arial"/>
              </a:rPr>
              <a:t>f</a:t>
            </a:r>
            <a:r>
              <a:rPr sz="2400" spc="-15" dirty="0">
                <a:cs typeface="Arial"/>
              </a:rPr>
              <a:t>ic</a:t>
            </a:r>
            <a:r>
              <a:rPr sz="2400" spc="-10" dirty="0">
                <a:cs typeface="Arial"/>
              </a:rPr>
              <a:t>a</a:t>
            </a:r>
            <a:r>
              <a:rPr sz="2400" spc="-20" dirty="0">
                <a:cs typeface="Arial"/>
              </a:rPr>
              <a:t>d</a:t>
            </a:r>
            <a:r>
              <a:rPr sz="2400" spc="-30" dirty="0">
                <a:cs typeface="Arial"/>
              </a:rPr>
              <a:t>o</a:t>
            </a:r>
            <a:r>
              <a:rPr sz="2400" spc="-20" dirty="0">
                <a:cs typeface="Arial"/>
              </a:rPr>
              <a:t>s</a:t>
            </a:r>
            <a:r>
              <a:rPr sz="2400" spc="15" dirty="0">
                <a:cs typeface="Arial"/>
              </a:rPr>
              <a:t> </a:t>
            </a:r>
            <a:r>
              <a:rPr sz="2400" spc="-25" dirty="0">
                <a:cs typeface="Arial"/>
              </a:rPr>
              <a:t>em</a:t>
            </a:r>
            <a:r>
              <a:rPr sz="2400" spc="-15" dirty="0">
                <a:cs typeface="Arial"/>
              </a:rPr>
              <a:t> d</a:t>
            </a:r>
            <a:r>
              <a:rPr sz="2400" spc="-30" dirty="0">
                <a:cs typeface="Arial"/>
              </a:rPr>
              <a:t>u</a:t>
            </a:r>
            <a:r>
              <a:rPr sz="2400" spc="-20" dirty="0">
                <a:cs typeface="Arial"/>
              </a:rPr>
              <a:t>as</a:t>
            </a:r>
            <a:r>
              <a:rPr sz="2400" spc="5" dirty="0">
                <a:cs typeface="Arial"/>
              </a:rPr>
              <a:t> </a:t>
            </a:r>
            <a:r>
              <a:rPr sz="2400" spc="-20" dirty="0">
                <a:cs typeface="Arial"/>
              </a:rPr>
              <a:t>grandes</a:t>
            </a:r>
            <a:r>
              <a:rPr sz="2400" spc="30" dirty="0">
                <a:cs typeface="Arial"/>
              </a:rPr>
              <a:t> </a:t>
            </a:r>
            <a:r>
              <a:rPr sz="2400" spc="-20" dirty="0" err="1">
                <a:cs typeface="Arial"/>
              </a:rPr>
              <a:t>c</a:t>
            </a:r>
            <a:r>
              <a:rPr sz="2400" spc="-15" dirty="0" err="1">
                <a:cs typeface="Arial"/>
              </a:rPr>
              <a:t>a</a:t>
            </a:r>
            <a:r>
              <a:rPr sz="2400" spc="-10" dirty="0" err="1">
                <a:cs typeface="Arial"/>
              </a:rPr>
              <a:t>t</a:t>
            </a:r>
            <a:r>
              <a:rPr sz="2400" spc="-15" dirty="0" err="1">
                <a:cs typeface="Arial"/>
              </a:rPr>
              <a:t>e</a:t>
            </a:r>
            <a:r>
              <a:rPr sz="2400" spc="-20" dirty="0" err="1">
                <a:cs typeface="Arial"/>
              </a:rPr>
              <a:t>g</a:t>
            </a:r>
            <a:r>
              <a:rPr sz="2400" spc="-30" dirty="0" err="1">
                <a:cs typeface="Arial"/>
              </a:rPr>
              <a:t>o</a:t>
            </a:r>
            <a:r>
              <a:rPr sz="2400" spc="-10" dirty="0" err="1">
                <a:cs typeface="Arial"/>
              </a:rPr>
              <a:t>ri</a:t>
            </a:r>
            <a:r>
              <a:rPr sz="2400" spc="-15" dirty="0" err="1">
                <a:cs typeface="Arial"/>
              </a:rPr>
              <a:t>as</a:t>
            </a:r>
            <a:r>
              <a:rPr sz="2400" spc="-15" dirty="0">
                <a:cs typeface="Arial"/>
              </a:rPr>
              <a:t>:</a:t>
            </a:r>
            <a:endParaRPr sz="2400" dirty="0"/>
          </a:p>
          <a:p>
            <a:pPr>
              <a:lnSpc>
                <a:spcPts val="1000"/>
              </a:lnSpc>
              <a:buClr>
                <a:srgbClr val="0000FF"/>
              </a:buClr>
            </a:pPr>
            <a:endParaRPr sz="2400" dirty="0"/>
          </a:p>
          <a:p>
            <a:pPr>
              <a:lnSpc>
                <a:spcPts val="1300"/>
              </a:lnSpc>
              <a:spcBef>
                <a:spcPts val="62"/>
              </a:spcBef>
              <a:buClr>
                <a:srgbClr val="0000FF"/>
              </a:buClr>
            </a:pPr>
            <a:endParaRPr sz="2400" dirty="0"/>
          </a:p>
          <a:p>
            <a:pPr marL="927100" lvl="1">
              <a:lnSpc>
                <a:spcPct val="100000"/>
              </a:lnSpc>
              <a:buClr>
                <a:srgbClr val="FF0000"/>
              </a:buClr>
              <a:tabLst>
                <a:tab pos="1247140" algn="l"/>
              </a:tabLst>
            </a:pPr>
            <a:r>
              <a:rPr sz="2400" spc="-15" dirty="0">
                <a:cs typeface="Arial"/>
              </a:rPr>
              <a:t>Sist</a:t>
            </a:r>
            <a:r>
              <a:rPr sz="2400" spc="-10" dirty="0">
                <a:cs typeface="Arial"/>
              </a:rPr>
              <a:t>e</a:t>
            </a:r>
            <a:r>
              <a:rPr sz="2400" spc="-25" dirty="0">
                <a:cs typeface="Arial"/>
              </a:rPr>
              <a:t>má</a:t>
            </a:r>
            <a:r>
              <a:rPr sz="2400" spc="-5" dirty="0">
                <a:cs typeface="Arial"/>
              </a:rPr>
              <a:t>t</a:t>
            </a:r>
            <a:r>
              <a:rPr sz="2400" spc="-15" dirty="0">
                <a:cs typeface="Arial"/>
              </a:rPr>
              <a:t>icos</a:t>
            </a:r>
            <a:r>
              <a:rPr sz="2400" spc="-10" dirty="0">
                <a:cs typeface="Arial"/>
              </a:rPr>
              <a:t>;</a:t>
            </a:r>
            <a:endParaRPr sz="2400" dirty="0">
              <a:cs typeface="Arial"/>
            </a:endParaRPr>
          </a:p>
          <a:p>
            <a:pPr marL="926465" lvl="1">
              <a:lnSpc>
                <a:spcPct val="100000"/>
              </a:lnSpc>
              <a:buClr>
                <a:srgbClr val="FF0000"/>
              </a:buClr>
              <a:tabLst>
                <a:tab pos="1233170" algn="l"/>
              </a:tabLst>
            </a:pPr>
            <a:r>
              <a:rPr sz="2400" spc="-15" dirty="0">
                <a:cs typeface="Arial"/>
              </a:rPr>
              <a:t>Acidentais</a:t>
            </a:r>
            <a:endParaRPr sz="2400" dirty="0"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461390"/>
            <a:ext cx="4763135" cy="446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10"/>
              </a:lnSpc>
              <a:tabLst>
                <a:tab pos="527685" algn="l"/>
              </a:tabLst>
            </a:pPr>
            <a:r>
              <a:rPr sz="2400" dirty="0">
                <a:cs typeface="Arial"/>
              </a:rPr>
              <a:t>TEORIA</a:t>
            </a:r>
            <a:r>
              <a:rPr sz="2400" spc="-35" dirty="0">
                <a:cs typeface="Arial"/>
              </a:rPr>
              <a:t> </a:t>
            </a:r>
            <a:r>
              <a:rPr sz="2400" dirty="0">
                <a:cs typeface="Arial"/>
              </a:rPr>
              <a:t>DOS</a:t>
            </a:r>
            <a:r>
              <a:rPr sz="2400" spc="-10" dirty="0">
                <a:cs typeface="Arial"/>
              </a:rPr>
              <a:t> </a:t>
            </a:r>
            <a:r>
              <a:rPr sz="2400" dirty="0">
                <a:cs typeface="Arial"/>
              </a:rPr>
              <a:t>ERROS:</a:t>
            </a:r>
          </a:p>
        </p:txBody>
      </p:sp>
      <p:sp>
        <p:nvSpPr>
          <p:cNvPr id="26" name="object 22"/>
          <p:cNvSpPr txBox="1"/>
          <p:nvPr/>
        </p:nvSpPr>
        <p:spPr>
          <a:xfrm>
            <a:off x="0" y="990600"/>
            <a:ext cx="9144000" cy="48320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3565" algn="just">
              <a:lnSpc>
                <a:spcPct val="100000"/>
              </a:lnSpc>
              <a:buClr>
                <a:srgbClr val="0000FF"/>
              </a:buClr>
              <a:buSzPct val="85714"/>
              <a:tabLst>
                <a:tab pos="857885" algn="l"/>
              </a:tabLst>
            </a:pPr>
            <a:r>
              <a:rPr sz="2400" spc="-15" dirty="0">
                <a:cs typeface="Arial"/>
              </a:rPr>
              <a:t>Erros </a:t>
            </a:r>
            <a:r>
              <a:rPr sz="2400" spc="-20" dirty="0">
                <a:cs typeface="Arial"/>
              </a:rPr>
              <a:t>Sistemá</a:t>
            </a:r>
            <a:r>
              <a:rPr sz="2400" spc="-5" dirty="0">
                <a:cs typeface="Arial"/>
              </a:rPr>
              <a:t>t</a:t>
            </a:r>
            <a:r>
              <a:rPr sz="2400" spc="-15" dirty="0">
                <a:cs typeface="Arial"/>
              </a:rPr>
              <a:t>icos:</a:t>
            </a:r>
            <a:endParaRPr sz="2400" dirty="0">
              <a:cs typeface="Arial"/>
            </a:endParaRPr>
          </a:p>
          <a:p>
            <a:pPr marL="12700" marR="6350" algn="just">
              <a:lnSpc>
                <a:spcPts val="2880"/>
              </a:lnSpc>
              <a:spcBef>
                <a:spcPts val="25"/>
              </a:spcBef>
            </a:pPr>
            <a:r>
              <a:rPr sz="2400" dirty="0">
                <a:cs typeface="Arial"/>
              </a:rPr>
              <a:t>S</a:t>
            </a:r>
            <a:r>
              <a:rPr sz="2400" spc="-10" dirty="0">
                <a:cs typeface="Arial"/>
              </a:rPr>
              <a:t>ã</a:t>
            </a:r>
            <a:r>
              <a:rPr sz="2400" dirty="0">
                <a:cs typeface="Arial"/>
              </a:rPr>
              <a:t>o</a:t>
            </a:r>
            <a:r>
              <a:rPr sz="2400" spc="-15" dirty="0">
                <a:cs typeface="Arial"/>
              </a:rPr>
              <a:t> </a:t>
            </a:r>
            <a:r>
              <a:rPr sz="2400" dirty="0">
                <a:cs typeface="Arial"/>
              </a:rPr>
              <a:t>os</a:t>
            </a:r>
            <a:r>
              <a:rPr sz="2400" spc="-15" dirty="0">
                <a:cs typeface="Arial"/>
              </a:rPr>
              <a:t> </a:t>
            </a:r>
            <a:r>
              <a:rPr sz="2400" dirty="0">
                <a:cs typeface="Arial"/>
              </a:rPr>
              <a:t>erros</a:t>
            </a:r>
            <a:r>
              <a:rPr sz="2400" spc="5" dirty="0">
                <a:cs typeface="Arial"/>
              </a:rPr>
              <a:t> </a:t>
            </a:r>
            <a:r>
              <a:rPr sz="2400" dirty="0">
                <a:cs typeface="Arial"/>
              </a:rPr>
              <a:t>q</a:t>
            </a:r>
            <a:r>
              <a:rPr sz="2400" spc="-10" dirty="0">
                <a:cs typeface="Arial"/>
              </a:rPr>
              <a:t>u</a:t>
            </a:r>
            <a:r>
              <a:rPr sz="2400" dirty="0">
                <a:cs typeface="Arial"/>
              </a:rPr>
              <a:t>e</a:t>
            </a:r>
            <a:r>
              <a:rPr sz="2400" spc="-15" dirty="0">
                <a:cs typeface="Arial"/>
              </a:rPr>
              <a:t> </a:t>
            </a:r>
            <a:r>
              <a:rPr sz="2400" dirty="0">
                <a:cs typeface="Arial"/>
              </a:rPr>
              <a:t>a</a:t>
            </a:r>
            <a:r>
              <a:rPr sz="2400" spc="-10" dirty="0">
                <a:cs typeface="Arial"/>
              </a:rPr>
              <a:t>p</a:t>
            </a:r>
            <a:r>
              <a:rPr sz="2400" dirty="0">
                <a:cs typeface="Arial"/>
              </a:rPr>
              <a:t>are</a:t>
            </a:r>
            <a:r>
              <a:rPr sz="2400" spc="-10" dirty="0">
                <a:cs typeface="Arial"/>
              </a:rPr>
              <a:t>c</a:t>
            </a:r>
            <a:r>
              <a:rPr sz="2400" dirty="0">
                <a:cs typeface="Arial"/>
              </a:rPr>
              <a:t>em</a:t>
            </a:r>
            <a:r>
              <a:rPr sz="2400" spc="20" dirty="0">
                <a:cs typeface="Arial"/>
              </a:rPr>
              <a:t> </a:t>
            </a:r>
            <a:r>
              <a:rPr sz="2400" dirty="0">
                <a:cs typeface="Arial"/>
              </a:rPr>
              <a:t>n</a:t>
            </a:r>
            <a:r>
              <a:rPr sz="2400" spc="-10" dirty="0">
                <a:cs typeface="Arial"/>
              </a:rPr>
              <a:t>u</a:t>
            </a:r>
            <a:r>
              <a:rPr sz="2400" dirty="0">
                <a:cs typeface="Arial"/>
              </a:rPr>
              <a:t>ma</a:t>
            </a:r>
            <a:r>
              <a:rPr sz="2400" spc="-15" dirty="0">
                <a:cs typeface="Arial"/>
              </a:rPr>
              <a:t> </a:t>
            </a:r>
            <a:r>
              <a:rPr sz="2400" dirty="0">
                <a:cs typeface="Arial"/>
              </a:rPr>
              <a:t>me</a:t>
            </a:r>
            <a:r>
              <a:rPr sz="2400" spc="-10" dirty="0">
                <a:cs typeface="Arial"/>
              </a:rPr>
              <a:t>d</a:t>
            </a:r>
            <a:r>
              <a:rPr sz="2400" dirty="0">
                <a:cs typeface="Arial"/>
              </a:rPr>
              <a:t>ida</a:t>
            </a:r>
            <a:r>
              <a:rPr sz="2400" spc="-15" dirty="0">
                <a:cs typeface="Arial"/>
              </a:rPr>
              <a:t> </a:t>
            </a:r>
            <a:r>
              <a:rPr sz="2400" dirty="0">
                <a:cs typeface="Arial"/>
              </a:rPr>
              <a:t>c</a:t>
            </a:r>
            <a:r>
              <a:rPr sz="2400" spc="-10" dirty="0">
                <a:cs typeface="Arial"/>
              </a:rPr>
              <a:t>o</a:t>
            </a:r>
            <a:r>
              <a:rPr sz="2400" dirty="0">
                <a:cs typeface="Arial"/>
              </a:rPr>
              <a:t>m abs</a:t>
            </a:r>
            <a:r>
              <a:rPr sz="2400" spc="-10" dirty="0">
                <a:cs typeface="Arial"/>
              </a:rPr>
              <a:t>o</a:t>
            </a:r>
            <a:r>
              <a:rPr sz="2400" dirty="0">
                <a:cs typeface="Arial"/>
              </a:rPr>
              <a:t>luta co</a:t>
            </a:r>
            <a:r>
              <a:rPr sz="2400" spc="-10" dirty="0">
                <a:cs typeface="Arial"/>
              </a:rPr>
              <a:t>n</a:t>
            </a:r>
            <a:r>
              <a:rPr sz="2400" dirty="0">
                <a:cs typeface="Arial"/>
              </a:rPr>
              <a:t>stância</a:t>
            </a:r>
            <a:r>
              <a:rPr sz="2400" spc="-10" dirty="0">
                <a:cs typeface="Arial"/>
              </a:rPr>
              <a:t> </a:t>
            </a:r>
            <a:r>
              <a:rPr sz="2400" dirty="0">
                <a:cs typeface="Arial"/>
              </a:rPr>
              <a:t>ou</a:t>
            </a:r>
            <a:r>
              <a:rPr sz="2400" spc="-15" dirty="0">
                <a:cs typeface="Arial"/>
              </a:rPr>
              <a:t> </a:t>
            </a:r>
            <a:r>
              <a:rPr sz="2400" dirty="0">
                <a:cs typeface="Arial"/>
              </a:rPr>
              <a:t>variando se</a:t>
            </a:r>
            <a:r>
              <a:rPr sz="2400" spc="-10" dirty="0">
                <a:cs typeface="Arial"/>
              </a:rPr>
              <a:t>g</a:t>
            </a:r>
            <a:r>
              <a:rPr sz="2400" dirty="0">
                <a:cs typeface="Arial"/>
              </a:rPr>
              <a:t>undo</a:t>
            </a:r>
            <a:r>
              <a:rPr sz="2400" spc="-10" dirty="0">
                <a:cs typeface="Arial"/>
              </a:rPr>
              <a:t> u</a:t>
            </a:r>
            <a:r>
              <a:rPr sz="2400" dirty="0">
                <a:cs typeface="Arial"/>
              </a:rPr>
              <a:t>ma </a:t>
            </a:r>
            <a:r>
              <a:rPr sz="2400" spc="5" dirty="0">
                <a:cs typeface="Arial"/>
              </a:rPr>
              <a:t>l</a:t>
            </a:r>
            <a:r>
              <a:rPr sz="2400" dirty="0">
                <a:cs typeface="Arial"/>
              </a:rPr>
              <a:t>ei</a:t>
            </a:r>
            <a:r>
              <a:rPr sz="2400" spc="-20" dirty="0">
                <a:cs typeface="Arial"/>
              </a:rPr>
              <a:t> </a:t>
            </a:r>
            <a:r>
              <a:rPr sz="2400" dirty="0">
                <a:cs typeface="Arial"/>
              </a:rPr>
              <a:t>determina</a:t>
            </a:r>
            <a:r>
              <a:rPr sz="2400" spc="-10" dirty="0">
                <a:cs typeface="Arial"/>
              </a:rPr>
              <a:t>d</a:t>
            </a:r>
            <a:r>
              <a:rPr sz="2400" dirty="0">
                <a:cs typeface="Arial"/>
              </a:rPr>
              <a:t>a. E</a:t>
            </a:r>
            <a:r>
              <a:rPr sz="2400" spc="-10" dirty="0">
                <a:cs typeface="Arial"/>
              </a:rPr>
              <a:t>s</a:t>
            </a:r>
            <a:r>
              <a:rPr sz="2400" dirty="0">
                <a:cs typeface="Arial"/>
              </a:rPr>
              <a:t>te </a:t>
            </a:r>
            <a:r>
              <a:rPr sz="2400" spc="-10" dirty="0">
                <a:cs typeface="Arial"/>
              </a:rPr>
              <a:t>e</a:t>
            </a:r>
            <a:r>
              <a:rPr sz="2400" dirty="0">
                <a:cs typeface="Arial"/>
              </a:rPr>
              <a:t>rro pod</a:t>
            </a:r>
            <a:r>
              <a:rPr sz="2400" spc="-10" dirty="0">
                <a:cs typeface="Arial"/>
              </a:rPr>
              <a:t>e</a:t>
            </a:r>
            <a:r>
              <a:rPr sz="2400" dirty="0">
                <a:cs typeface="Arial"/>
              </a:rPr>
              <a:t>rá ser elimina</a:t>
            </a:r>
            <a:r>
              <a:rPr sz="2400" spc="-10" dirty="0">
                <a:cs typeface="Arial"/>
              </a:rPr>
              <a:t>d</a:t>
            </a:r>
            <a:r>
              <a:rPr sz="2400" dirty="0">
                <a:cs typeface="Arial"/>
              </a:rPr>
              <a:t>o</a:t>
            </a:r>
            <a:r>
              <a:rPr sz="2400" spc="-25" dirty="0">
                <a:cs typeface="Arial"/>
              </a:rPr>
              <a:t> </a:t>
            </a:r>
            <a:r>
              <a:rPr sz="2400" dirty="0">
                <a:cs typeface="Arial"/>
              </a:rPr>
              <a:t>qu</a:t>
            </a:r>
            <a:r>
              <a:rPr sz="2400" spc="-10" dirty="0">
                <a:cs typeface="Arial"/>
              </a:rPr>
              <a:t>a</a:t>
            </a:r>
            <a:r>
              <a:rPr sz="2400" dirty="0">
                <a:cs typeface="Arial"/>
              </a:rPr>
              <a:t>ndo</a:t>
            </a:r>
            <a:r>
              <a:rPr sz="2400" spc="-15" dirty="0">
                <a:cs typeface="Arial"/>
              </a:rPr>
              <a:t> </a:t>
            </a:r>
            <a:r>
              <a:rPr sz="2400" dirty="0">
                <a:cs typeface="Arial"/>
              </a:rPr>
              <a:t>sua</a:t>
            </a:r>
            <a:r>
              <a:rPr sz="2400" spc="-10" dirty="0">
                <a:cs typeface="Arial"/>
              </a:rPr>
              <a:t> </a:t>
            </a:r>
            <a:r>
              <a:rPr sz="2400" dirty="0">
                <a:cs typeface="Arial"/>
              </a:rPr>
              <a:t>causa</a:t>
            </a:r>
            <a:r>
              <a:rPr sz="2400" spc="5" dirty="0">
                <a:cs typeface="Arial"/>
              </a:rPr>
              <a:t> </a:t>
            </a:r>
            <a:r>
              <a:rPr sz="2400" dirty="0">
                <a:cs typeface="Arial"/>
              </a:rPr>
              <a:t>for definida.</a:t>
            </a:r>
            <a:r>
              <a:rPr sz="2400" spc="-45" dirty="0">
                <a:cs typeface="Arial"/>
              </a:rPr>
              <a:t> </a:t>
            </a:r>
            <a:r>
              <a:rPr sz="2400" dirty="0">
                <a:cs typeface="Arial"/>
              </a:rPr>
              <a:t>Os </a:t>
            </a:r>
            <a:r>
              <a:rPr sz="2400" spc="-10" dirty="0">
                <a:cs typeface="Arial"/>
              </a:rPr>
              <a:t>e</a:t>
            </a:r>
            <a:r>
              <a:rPr sz="2400" dirty="0">
                <a:cs typeface="Arial"/>
              </a:rPr>
              <a:t>rros sis</a:t>
            </a:r>
            <a:r>
              <a:rPr sz="2400" spc="5" dirty="0">
                <a:cs typeface="Arial"/>
              </a:rPr>
              <a:t>t</a:t>
            </a:r>
            <a:r>
              <a:rPr sz="2400" dirty="0">
                <a:cs typeface="Arial"/>
              </a:rPr>
              <a:t>emáticos</a:t>
            </a:r>
            <a:r>
              <a:rPr sz="2400" spc="-10" dirty="0">
                <a:cs typeface="Arial"/>
              </a:rPr>
              <a:t> </a:t>
            </a:r>
            <a:r>
              <a:rPr sz="2400" dirty="0">
                <a:cs typeface="Arial"/>
              </a:rPr>
              <a:t>apresentam</a:t>
            </a:r>
            <a:r>
              <a:rPr sz="2400" spc="10" dirty="0">
                <a:cs typeface="Arial"/>
              </a:rPr>
              <a:t> </a:t>
            </a:r>
            <a:r>
              <a:rPr sz="2400" dirty="0">
                <a:cs typeface="Arial"/>
              </a:rPr>
              <a:t>sempre</a:t>
            </a:r>
            <a:r>
              <a:rPr sz="2400" spc="5" dirty="0">
                <a:cs typeface="Arial"/>
              </a:rPr>
              <a:t> </a:t>
            </a:r>
            <a:r>
              <a:rPr sz="2400" dirty="0">
                <a:cs typeface="Arial"/>
              </a:rPr>
              <a:t>o</a:t>
            </a:r>
          </a:p>
          <a:p>
            <a:pPr marL="12700" marR="445770" algn="just">
              <a:lnSpc>
                <a:spcPts val="2880"/>
              </a:lnSpc>
            </a:pPr>
            <a:r>
              <a:rPr sz="2400" dirty="0">
                <a:cs typeface="Arial"/>
              </a:rPr>
              <a:t>mesmo</a:t>
            </a:r>
            <a:r>
              <a:rPr sz="2400" spc="-10" dirty="0">
                <a:cs typeface="Arial"/>
              </a:rPr>
              <a:t> </a:t>
            </a:r>
            <a:r>
              <a:rPr sz="2400" dirty="0">
                <a:cs typeface="Arial"/>
              </a:rPr>
              <a:t>sinal,</a:t>
            </a:r>
            <a:r>
              <a:rPr sz="2400" spc="-15" dirty="0">
                <a:cs typeface="Arial"/>
              </a:rPr>
              <a:t> </a:t>
            </a:r>
            <a:r>
              <a:rPr sz="2400" dirty="0">
                <a:cs typeface="Arial"/>
              </a:rPr>
              <a:t>que</a:t>
            </a:r>
            <a:r>
              <a:rPr sz="2400" spc="-10" dirty="0">
                <a:cs typeface="Arial"/>
              </a:rPr>
              <a:t> p</a:t>
            </a:r>
            <a:r>
              <a:rPr sz="2400" dirty="0">
                <a:cs typeface="Arial"/>
              </a:rPr>
              <a:t>od</a:t>
            </a:r>
            <a:r>
              <a:rPr sz="2400" spc="-10" dirty="0">
                <a:cs typeface="Arial"/>
              </a:rPr>
              <a:t>e</a:t>
            </a:r>
            <a:r>
              <a:rPr sz="2400" dirty="0">
                <a:cs typeface="Arial"/>
              </a:rPr>
              <a:t>rá ser po</a:t>
            </a:r>
            <a:r>
              <a:rPr sz="2400" spc="-10" dirty="0">
                <a:cs typeface="Arial"/>
              </a:rPr>
              <a:t>s</a:t>
            </a:r>
            <a:r>
              <a:rPr sz="2400" dirty="0">
                <a:cs typeface="Arial"/>
              </a:rPr>
              <a:t>i</a:t>
            </a:r>
            <a:r>
              <a:rPr sz="2400" spc="5" dirty="0">
                <a:cs typeface="Arial"/>
              </a:rPr>
              <a:t>t</a:t>
            </a:r>
            <a:r>
              <a:rPr sz="2400" dirty="0">
                <a:cs typeface="Arial"/>
              </a:rPr>
              <a:t>ivo</a:t>
            </a:r>
            <a:r>
              <a:rPr sz="2400" spc="-20" dirty="0">
                <a:cs typeface="Arial"/>
              </a:rPr>
              <a:t> </a:t>
            </a:r>
            <a:r>
              <a:rPr sz="2400" dirty="0">
                <a:cs typeface="Arial"/>
              </a:rPr>
              <a:t>ou</a:t>
            </a:r>
            <a:r>
              <a:rPr sz="2400" spc="-15" dirty="0">
                <a:cs typeface="Arial"/>
              </a:rPr>
              <a:t> </a:t>
            </a:r>
            <a:r>
              <a:rPr sz="2400" dirty="0">
                <a:cs typeface="Arial"/>
              </a:rPr>
              <a:t>ne</a:t>
            </a:r>
            <a:r>
              <a:rPr sz="2400" spc="-10" dirty="0">
                <a:cs typeface="Arial"/>
              </a:rPr>
              <a:t>g</a:t>
            </a:r>
            <a:r>
              <a:rPr sz="2400" dirty="0">
                <a:cs typeface="Arial"/>
              </a:rPr>
              <a:t>ativo, co</a:t>
            </a:r>
            <a:r>
              <a:rPr sz="2400" spc="-10" dirty="0">
                <a:cs typeface="Arial"/>
              </a:rPr>
              <a:t>n</a:t>
            </a:r>
            <a:r>
              <a:rPr sz="2400" dirty="0">
                <a:cs typeface="Arial"/>
              </a:rPr>
              <a:t>siderand</a:t>
            </a:r>
            <a:r>
              <a:rPr sz="2400" spc="-10" dirty="0">
                <a:cs typeface="Arial"/>
              </a:rPr>
              <a:t>o</a:t>
            </a:r>
            <a:r>
              <a:rPr sz="2400" dirty="0">
                <a:cs typeface="Arial"/>
              </a:rPr>
              <a:t>-se</a:t>
            </a:r>
            <a:r>
              <a:rPr sz="2400" spc="-15" dirty="0">
                <a:cs typeface="Arial"/>
              </a:rPr>
              <a:t> </a:t>
            </a:r>
            <a:r>
              <a:rPr sz="2400" dirty="0">
                <a:cs typeface="Arial"/>
              </a:rPr>
              <a:t>a mesma</a:t>
            </a:r>
            <a:r>
              <a:rPr sz="2400" spc="10" dirty="0">
                <a:cs typeface="Arial"/>
              </a:rPr>
              <a:t> </a:t>
            </a:r>
            <a:r>
              <a:rPr sz="2400" dirty="0">
                <a:cs typeface="Arial"/>
              </a:rPr>
              <a:t>gran</a:t>
            </a:r>
            <a:r>
              <a:rPr sz="2400" spc="-10" dirty="0">
                <a:cs typeface="Arial"/>
              </a:rPr>
              <a:t>d</a:t>
            </a:r>
            <a:r>
              <a:rPr sz="2400" dirty="0">
                <a:cs typeface="Arial"/>
              </a:rPr>
              <a:t>eza medida,</a:t>
            </a:r>
            <a:r>
              <a:rPr sz="2400" spc="-20" dirty="0">
                <a:cs typeface="Arial"/>
              </a:rPr>
              <a:t> </a:t>
            </a:r>
            <a:r>
              <a:rPr sz="2400" dirty="0">
                <a:cs typeface="Arial"/>
              </a:rPr>
              <a:t>mesmo eq</a:t>
            </a:r>
            <a:r>
              <a:rPr sz="2400" spc="-10" dirty="0">
                <a:cs typeface="Arial"/>
              </a:rPr>
              <a:t>u</a:t>
            </a:r>
            <a:r>
              <a:rPr sz="2400" dirty="0">
                <a:cs typeface="Arial"/>
              </a:rPr>
              <a:t>ipamento</a:t>
            </a:r>
            <a:r>
              <a:rPr sz="2400" spc="-20" dirty="0">
                <a:cs typeface="Arial"/>
              </a:rPr>
              <a:t> </a:t>
            </a:r>
            <a:r>
              <a:rPr sz="2400" dirty="0">
                <a:cs typeface="Arial"/>
              </a:rPr>
              <a:t>e mesmo operado</a:t>
            </a:r>
            <a:r>
              <a:rPr sz="2400" spc="-5" dirty="0">
                <a:cs typeface="Arial"/>
              </a:rPr>
              <a:t>r</a:t>
            </a:r>
            <a:r>
              <a:rPr sz="2400" dirty="0">
                <a:cs typeface="Arial"/>
              </a:rPr>
              <a:t>.</a:t>
            </a:r>
          </a:p>
          <a:p>
            <a:pPr algn="just">
              <a:lnSpc>
                <a:spcPts val="1300"/>
              </a:lnSpc>
              <a:spcBef>
                <a:spcPts val="46"/>
              </a:spcBef>
            </a:pPr>
            <a:endParaRPr sz="2400" dirty="0"/>
          </a:p>
          <a:p>
            <a:pPr marL="12700" algn="just">
              <a:lnSpc>
                <a:spcPct val="100000"/>
              </a:lnSpc>
            </a:pPr>
            <a:r>
              <a:rPr sz="2400" dirty="0">
                <a:cs typeface="Arial"/>
              </a:rPr>
              <a:t>Os</a:t>
            </a:r>
            <a:r>
              <a:rPr sz="2400" spc="-20" dirty="0">
                <a:cs typeface="Arial"/>
              </a:rPr>
              <a:t> </a:t>
            </a:r>
            <a:r>
              <a:rPr sz="2400" dirty="0">
                <a:cs typeface="Arial"/>
              </a:rPr>
              <a:t>erros constantes</a:t>
            </a:r>
            <a:r>
              <a:rPr sz="2400" spc="5" dirty="0">
                <a:cs typeface="Arial"/>
              </a:rPr>
              <a:t> </a:t>
            </a:r>
            <a:r>
              <a:rPr sz="2400" dirty="0">
                <a:cs typeface="Arial"/>
              </a:rPr>
              <a:t>ou</a:t>
            </a:r>
            <a:r>
              <a:rPr sz="2400" spc="-15" dirty="0">
                <a:cs typeface="Arial"/>
              </a:rPr>
              <a:t> </a:t>
            </a:r>
            <a:r>
              <a:rPr sz="2400" dirty="0">
                <a:cs typeface="Arial"/>
              </a:rPr>
              <a:t>sistemát</a:t>
            </a:r>
            <a:r>
              <a:rPr sz="2400" spc="5" dirty="0">
                <a:cs typeface="Arial"/>
              </a:rPr>
              <a:t>i</a:t>
            </a:r>
            <a:r>
              <a:rPr sz="2400" dirty="0">
                <a:cs typeface="Arial"/>
              </a:rPr>
              <a:t>co</a:t>
            </a:r>
            <a:r>
              <a:rPr sz="2400" spc="-10" dirty="0">
                <a:cs typeface="Arial"/>
              </a:rPr>
              <a:t>s</a:t>
            </a:r>
            <a:r>
              <a:rPr sz="2400" dirty="0">
                <a:cs typeface="Arial"/>
              </a:rPr>
              <a:t>:</a:t>
            </a:r>
          </a:p>
          <a:p>
            <a:pPr algn="just">
              <a:lnSpc>
                <a:spcPts val="650"/>
              </a:lnSpc>
              <a:spcBef>
                <a:spcPts val="30"/>
              </a:spcBef>
            </a:pPr>
            <a:endParaRPr sz="2400" dirty="0"/>
          </a:p>
          <a:p>
            <a:pPr algn="just">
              <a:lnSpc>
                <a:spcPts val="1000"/>
              </a:lnSpc>
            </a:pPr>
            <a:endParaRPr sz="2400" dirty="0"/>
          </a:p>
          <a:p>
            <a:pPr marL="12700" algn="just">
              <a:lnSpc>
                <a:spcPct val="100000"/>
              </a:lnSpc>
              <a:buClr>
                <a:srgbClr val="FF0000"/>
              </a:buClr>
              <a:tabLst>
                <a:tab pos="370205" algn="l"/>
              </a:tabLst>
            </a:pPr>
            <a:r>
              <a:rPr sz="2400" dirty="0">
                <a:cs typeface="Arial"/>
              </a:rPr>
              <a:t>D</a:t>
            </a:r>
            <a:r>
              <a:rPr sz="2400" spc="-10" dirty="0">
                <a:cs typeface="Arial"/>
              </a:rPr>
              <a:t>e</a:t>
            </a:r>
            <a:r>
              <a:rPr sz="2400" dirty="0">
                <a:cs typeface="Arial"/>
              </a:rPr>
              <a:t>vidos à temperatura;</a:t>
            </a:r>
          </a:p>
          <a:p>
            <a:pPr marL="12700" algn="just">
              <a:lnSpc>
                <a:spcPct val="100000"/>
              </a:lnSpc>
              <a:buClr>
                <a:srgbClr val="FF0000"/>
              </a:buClr>
              <a:tabLst>
                <a:tab pos="370205" algn="l"/>
              </a:tabLst>
            </a:pPr>
            <a:r>
              <a:rPr sz="2400" dirty="0">
                <a:cs typeface="Arial"/>
              </a:rPr>
              <a:t>Curv</a:t>
            </a:r>
            <a:r>
              <a:rPr sz="2400" spc="-10" dirty="0">
                <a:cs typeface="Arial"/>
              </a:rPr>
              <a:t>a</a:t>
            </a:r>
            <a:r>
              <a:rPr sz="2400" dirty="0">
                <a:cs typeface="Arial"/>
              </a:rPr>
              <a:t>tura</a:t>
            </a:r>
            <a:r>
              <a:rPr sz="2400" spc="15" dirty="0">
                <a:cs typeface="Arial"/>
              </a:rPr>
              <a:t> </a:t>
            </a:r>
            <a:r>
              <a:rPr sz="2400" dirty="0">
                <a:cs typeface="Arial"/>
              </a:rPr>
              <a:t>da</a:t>
            </a:r>
            <a:r>
              <a:rPr sz="2400" spc="-15" dirty="0">
                <a:cs typeface="Arial"/>
              </a:rPr>
              <a:t> </a:t>
            </a:r>
            <a:r>
              <a:rPr sz="2400" dirty="0">
                <a:cs typeface="Arial"/>
              </a:rPr>
              <a:t>corrente ou</a:t>
            </a:r>
            <a:r>
              <a:rPr sz="2400" spc="-10" dirty="0">
                <a:cs typeface="Arial"/>
              </a:rPr>
              <a:t> </a:t>
            </a:r>
            <a:r>
              <a:rPr sz="2400" dirty="0">
                <a:cs typeface="Arial"/>
              </a:rPr>
              <a:t>tren</a:t>
            </a:r>
            <a:r>
              <a:rPr sz="2400" spc="-10" dirty="0">
                <a:cs typeface="Arial"/>
              </a:rPr>
              <a:t>a</a:t>
            </a:r>
            <a:r>
              <a:rPr sz="2400" dirty="0">
                <a:cs typeface="Arial"/>
              </a:rPr>
              <a:t>;</a:t>
            </a:r>
          </a:p>
          <a:p>
            <a:pPr marL="12700" algn="just">
              <a:lnSpc>
                <a:spcPct val="100000"/>
              </a:lnSpc>
              <a:buClr>
                <a:srgbClr val="FF0000"/>
              </a:buClr>
              <a:tabLst>
                <a:tab pos="370205" algn="l"/>
              </a:tabLst>
            </a:pPr>
            <a:r>
              <a:rPr sz="2400" dirty="0">
                <a:cs typeface="Arial"/>
              </a:rPr>
              <a:t>Força</a:t>
            </a:r>
            <a:r>
              <a:rPr sz="2400" spc="-10" dirty="0">
                <a:cs typeface="Arial"/>
              </a:rPr>
              <a:t> </a:t>
            </a:r>
            <a:r>
              <a:rPr sz="2400" dirty="0">
                <a:cs typeface="Arial"/>
              </a:rPr>
              <a:t>de</a:t>
            </a:r>
            <a:r>
              <a:rPr sz="2400" spc="-10" dirty="0">
                <a:cs typeface="Arial"/>
              </a:rPr>
              <a:t> </a:t>
            </a:r>
            <a:r>
              <a:rPr sz="2400" dirty="0">
                <a:cs typeface="Arial"/>
              </a:rPr>
              <a:t>pu</a:t>
            </a:r>
            <a:r>
              <a:rPr sz="2400" spc="-10" dirty="0">
                <a:cs typeface="Arial"/>
              </a:rPr>
              <a:t>x</a:t>
            </a:r>
            <a:r>
              <a:rPr sz="2400" dirty="0">
                <a:cs typeface="Arial"/>
              </a:rPr>
              <a:t>ar;</a:t>
            </a:r>
          </a:p>
          <a:p>
            <a:pPr marL="12700" algn="just">
              <a:lnSpc>
                <a:spcPct val="100000"/>
              </a:lnSpc>
              <a:buClr>
                <a:srgbClr val="FF0000"/>
              </a:buClr>
              <a:tabLst>
                <a:tab pos="370205" algn="l"/>
              </a:tabLst>
            </a:pPr>
            <a:r>
              <a:rPr sz="2400" dirty="0">
                <a:cs typeface="Arial"/>
              </a:rPr>
              <a:t>Erros de</a:t>
            </a:r>
            <a:r>
              <a:rPr sz="2400" spc="-15" dirty="0">
                <a:cs typeface="Arial"/>
              </a:rPr>
              <a:t> </a:t>
            </a:r>
            <a:r>
              <a:rPr sz="2400" dirty="0">
                <a:cs typeface="Arial"/>
              </a:rPr>
              <a:t>grad</a:t>
            </a:r>
            <a:r>
              <a:rPr sz="2400" spc="-10" dirty="0">
                <a:cs typeface="Arial"/>
              </a:rPr>
              <a:t>u</a:t>
            </a:r>
            <a:r>
              <a:rPr sz="2400" dirty="0">
                <a:cs typeface="Arial"/>
              </a:rPr>
              <a:t>aç</a:t>
            </a:r>
            <a:r>
              <a:rPr sz="2400" spc="-10" dirty="0">
                <a:cs typeface="Arial"/>
              </a:rPr>
              <a:t>ã</a:t>
            </a:r>
            <a:r>
              <a:rPr sz="2400" dirty="0">
                <a:cs typeface="Arial"/>
              </a:rPr>
              <a:t>o</a:t>
            </a:r>
            <a:r>
              <a:rPr sz="2400" spc="10" dirty="0">
                <a:cs typeface="Arial"/>
              </a:rPr>
              <a:t> </a:t>
            </a:r>
            <a:r>
              <a:rPr sz="2400" dirty="0">
                <a:cs typeface="Arial"/>
              </a:rPr>
              <a:t>ou</a:t>
            </a:r>
            <a:r>
              <a:rPr sz="2400" spc="-15" dirty="0">
                <a:cs typeface="Arial"/>
              </a:rPr>
              <a:t> </a:t>
            </a:r>
            <a:r>
              <a:rPr sz="2400" dirty="0">
                <a:cs typeface="Arial"/>
              </a:rPr>
              <a:t>ret</a:t>
            </a:r>
            <a:r>
              <a:rPr sz="2400" spc="5" dirty="0">
                <a:cs typeface="Arial"/>
              </a:rPr>
              <a:t>i</a:t>
            </a:r>
            <a:r>
              <a:rPr sz="2400" dirty="0">
                <a:cs typeface="Arial"/>
              </a:rPr>
              <a:t>f</a:t>
            </a:r>
            <a:r>
              <a:rPr sz="2400" spc="5" dirty="0">
                <a:cs typeface="Arial"/>
              </a:rPr>
              <a:t>i</a:t>
            </a:r>
            <a:r>
              <a:rPr sz="2400" dirty="0">
                <a:cs typeface="Arial"/>
              </a:rPr>
              <a:t>ca</a:t>
            </a:r>
            <a:r>
              <a:rPr sz="2400" spc="-10" dirty="0">
                <a:cs typeface="Arial"/>
              </a:rPr>
              <a:t>ç</a:t>
            </a:r>
            <a:r>
              <a:rPr sz="2400" dirty="0">
                <a:cs typeface="Arial"/>
              </a:rPr>
              <a:t>ão</a:t>
            </a:r>
            <a:r>
              <a:rPr sz="2400" spc="-15" dirty="0">
                <a:cs typeface="Arial"/>
              </a:rPr>
              <a:t> </a:t>
            </a:r>
            <a:r>
              <a:rPr sz="2400" dirty="0">
                <a:cs typeface="Arial"/>
              </a:rPr>
              <a:t>errada.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6A35061-1C13-4FB0-9BC1-CF8C79612954}"/>
              </a:ext>
            </a:extLst>
          </p:cNvPr>
          <p:cNvSpPr txBox="1"/>
          <p:nvPr/>
        </p:nvSpPr>
        <p:spPr>
          <a:xfrm>
            <a:off x="390842" y="533400"/>
            <a:ext cx="8362315" cy="5350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265" algn="ctr">
              <a:lnSpc>
                <a:spcPct val="100000"/>
              </a:lnSpc>
            </a:pPr>
            <a:r>
              <a:rPr sz="2800" b="1" spc="10" dirty="0">
                <a:cs typeface="Arial"/>
              </a:rPr>
              <a:t>B</a:t>
            </a:r>
            <a:r>
              <a:rPr sz="2800" b="1" spc="0" dirty="0">
                <a:cs typeface="Arial"/>
              </a:rPr>
              <a:t>re</a:t>
            </a:r>
            <a:r>
              <a:rPr sz="2800" b="1" spc="25" dirty="0">
                <a:cs typeface="Arial"/>
              </a:rPr>
              <a:t>v</a:t>
            </a:r>
            <a:r>
              <a:rPr sz="2800" b="1" spc="-15" dirty="0">
                <a:cs typeface="Arial"/>
              </a:rPr>
              <a:t>e</a:t>
            </a:r>
            <a:r>
              <a:rPr sz="2800" b="1" spc="60" dirty="0">
                <a:cs typeface="Arial"/>
              </a:rPr>
              <a:t> </a:t>
            </a:r>
            <a:r>
              <a:rPr sz="2800" b="1" spc="10" dirty="0">
                <a:cs typeface="Arial"/>
              </a:rPr>
              <a:t>H</a:t>
            </a:r>
            <a:r>
              <a:rPr sz="2800" b="1" spc="5" dirty="0">
                <a:cs typeface="Arial"/>
              </a:rPr>
              <a:t>is</a:t>
            </a:r>
            <a:r>
              <a:rPr sz="2800" b="1" spc="20" dirty="0">
                <a:cs typeface="Arial"/>
              </a:rPr>
              <a:t>t</a:t>
            </a:r>
            <a:r>
              <a:rPr sz="2800" b="1" spc="15" dirty="0">
                <a:cs typeface="Arial"/>
              </a:rPr>
              <a:t>ó</a:t>
            </a:r>
            <a:r>
              <a:rPr sz="2800" b="1" spc="0" dirty="0">
                <a:cs typeface="Arial"/>
              </a:rPr>
              <a:t>r</a:t>
            </a:r>
            <a:r>
              <a:rPr sz="2800" b="1" spc="5" dirty="0">
                <a:cs typeface="Arial"/>
              </a:rPr>
              <a:t>ico</a:t>
            </a:r>
            <a:endParaRPr sz="2800" dirty="0">
              <a:cs typeface="Arial"/>
            </a:endParaRPr>
          </a:p>
          <a:p>
            <a:pPr algn="just">
              <a:lnSpc>
                <a:spcPts val="800"/>
              </a:lnSpc>
              <a:spcBef>
                <a:spcPts val="27"/>
              </a:spcBef>
            </a:pPr>
            <a:endParaRPr sz="800" dirty="0"/>
          </a:p>
          <a:p>
            <a:pPr algn="just">
              <a:lnSpc>
                <a:spcPts val="1000"/>
              </a:lnSpc>
            </a:pPr>
            <a:endParaRPr sz="1000" dirty="0"/>
          </a:p>
          <a:p>
            <a:pPr algn="just">
              <a:lnSpc>
                <a:spcPts val="1000"/>
              </a:lnSpc>
            </a:pPr>
            <a:endParaRPr sz="1000" dirty="0"/>
          </a:p>
          <a:p>
            <a:pPr algn="just">
              <a:lnSpc>
                <a:spcPts val="1000"/>
              </a:lnSpc>
            </a:pPr>
            <a:endParaRPr sz="2400" dirty="0"/>
          </a:p>
          <a:p>
            <a:pPr marL="12700" marR="9525" indent="635" algn="just">
              <a:lnSpc>
                <a:spcPct val="100000"/>
              </a:lnSpc>
            </a:pPr>
            <a:r>
              <a:rPr sz="2400" spc="-15" dirty="0">
                <a:cs typeface="Calibri"/>
              </a:rPr>
              <a:t>S</a:t>
            </a:r>
            <a:r>
              <a:rPr sz="2400" spc="-20" dirty="0">
                <a:cs typeface="Calibri"/>
              </a:rPr>
              <a:t>e</a:t>
            </a:r>
            <a:r>
              <a:rPr sz="2400" spc="-15" dirty="0">
                <a:cs typeface="Calibri"/>
              </a:rPr>
              <a:t>g</a:t>
            </a:r>
            <a:r>
              <a:rPr sz="2400" spc="-5" dirty="0">
                <a:cs typeface="Calibri"/>
              </a:rPr>
              <a:t>und</a:t>
            </a:r>
            <a:r>
              <a:rPr sz="2400" spc="-15" dirty="0">
                <a:cs typeface="Calibri"/>
              </a:rPr>
              <a:t>o</a:t>
            </a:r>
            <a:r>
              <a:rPr sz="2400" spc="5" dirty="0">
                <a:cs typeface="Calibri"/>
              </a:rPr>
              <a:t> </a:t>
            </a:r>
            <a:r>
              <a:rPr sz="2400" spc="-15" dirty="0">
                <a:cs typeface="Calibri"/>
              </a:rPr>
              <a:t>S</a:t>
            </a:r>
            <a:r>
              <a:rPr sz="2400" spc="-5" dirty="0">
                <a:cs typeface="Calibri"/>
              </a:rPr>
              <a:t>a</a:t>
            </a:r>
            <a:r>
              <a:rPr sz="2400" spc="-30" dirty="0">
                <a:cs typeface="Calibri"/>
              </a:rPr>
              <a:t>n</a:t>
            </a:r>
            <a:r>
              <a:rPr sz="2400" spc="-10" dirty="0">
                <a:cs typeface="Calibri"/>
              </a:rPr>
              <a:t>t</a:t>
            </a:r>
            <a:r>
              <a:rPr sz="2400" spc="10" dirty="0">
                <a:cs typeface="Calibri"/>
              </a:rPr>
              <a:t>i</a:t>
            </a:r>
            <a:r>
              <a:rPr sz="2400" spc="-5" dirty="0">
                <a:cs typeface="Calibri"/>
              </a:rPr>
              <a:t>a</a:t>
            </a:r>
            <a:r>
              <a:rPr sz="2400" spc="-40" dirty="0">
                <a:cs typeface="Calibri"/>
              </a:rPr>
              <a:t>g</a:t>
            </a:r>
            <a:r>
              <a:rPr sz="2400" spc="-15" dirty="0">
                <a:cs typeface="Calibri"/>
              </a:rPr>
              <a:t>o</a:t>
            </a:r>
            <a:r>
              <a:rPr sz="2400" spc="30" dirty="0">
                <a:cs typeface="Calibri"/>
              </a:rPr>
              <a:t> </a:t>
            </a:r>
            <a:r>
              <a:rPr sz="2400" spc="-15" dirty="0">
                <a:cs typeface="Calibri"/>
              </a:rPr>
              <a:t>(198</a:t>
            </a:r>
            <a:r>
              <a:rPr sz="2400" spc="0" dirty="0">
                <a:cs typeface="Calibri"/>
              </a:rPr>
              <a:t>2</a:t>
            </a:r>
            <a:r>
              <a:rPr sz="2400" spc="-15" dirty="0">
                <a:cs typeface="Calibri"/>
              </a:rPr>
              <a:t>)</a:t>
            </a:r>
            <a:r>
              <a:rPr sz="2400" spc="-5" dirty="0">
                <a:cs typeface="Calibri"/>
              </a:rPr>
              <a:t>,</a:t>
            </a:r>
            <a:r>
              <a:rPr sz="2400" spc="10" dirty="0">
                <a:cs typeface="Calibri"/>
              </a:rPr>
              <a:t> </a:t>
            </a:r>
            <a:r>
              <a:rPr sz="2400" spc="-10" dirty="0">
                <a:cs typeface="Calibri"/>
              </a:rPr>
              <a:t>a</a:t>
            </a:r>
            <a:r>
              <a:rPr sz="2400" spc="10" dirty="0">
                <a:cs typeface="Calibri"/>
              </a:rPr>
              <a:t> </a:t>
            </a:r>
            <a:r>
              <a:rPr sz="2400" spc="-10" dirty="0">
                <a:cs typeface="Calibri"/>
              </a:rPr>
              <a:t>h</a:t>
            </a:r>
            <a:r>
              <a:rPr sz="2400" spc="10" dirty="0">
                <a:cs typeface="Calibri"/>
              </a:rPr>
              <a:t>i</a:t>
            </a:r>
            <a:r>
              <a:rPr sz="2400" spc="-50" dirty="0">
                <a:cs typeface="Calibri"/>
              </a:rPr>
              <a:t>s</a:t>
            </a:r>
            <a:r>
              <a:rPr sz="2400" spc="-30" dirty="0">
                <a:cs typeface="Calibri"/>
              </a:rPr>
              <a:t>t</a:t>
            </a:r>
            <a:r>
              <a:rPr sz="2400" spc="-10" dirty="0">
                <a:cs typeface="Calibri"/>
              </a:rPr>
              <a:t>ória</a:t>
            </a:r>
            <a:r>
              <a:rPr sz="2400" spc="30" dirty="0">
                <a:cs typeface="Calibri"/>
              </a:rPr>
              <a:t> </a:t>
            </a:r>
            <a:r>
              <a:rPr sz="2400" spc="-5" dirty="0">
                <a:cs typeface="Calibri"/>
              </a:rPr>
              <a:t>d</a:t>
            </a:r>
            <a:r>
              <a:rPr sz="2400" spc="-10" dirty="0">
                <a:cs typeface="Calibri"/>
              </a:rPr>
              <a:t>a</a:t>
            </a:r>
            <a:r>
              <a:rPr sz="2400" spc="5" dirty="0">
                <a:cs typeface="Calibri"/>
              </a:rPr>
              <a:t> </a:t>
            </a:r>
            <a:r>
              <a:rPr sz="2400" spc="-190" dirty="0">
                <a:cs typeface="Calibri"/>
              </a:rPr>
              <a:t>T</a:t>
            </a:r>
            <a:r>
              <a:rPr sz="2400" spc="-10" dirty="0">
                <a:cs typeface="Calibri"/>
              </a:rPr>
              <a:t>opo</a:t>
            </a:r>
            <a:r>
              <a:rPr sz="2400" spc="-15" dirty="0">
                <a:cs typeface="Calibri"/>
              </a:rPr>
              <a:t>g</a:t>
            </a:r>
            <a:r>
              <a:rPr sz="2400" spc="-60" dirty="0">
                <a:cs typeface="Calibri"/>
              </a:rPr>
              <a:t>r</a:t>
            </a:r>
            <a:r>
              <a:rPr sz="2400" spc="-5" dirty="0">
                <a:cs typeface="Calibri"/>
              </a:rPr>
              <a:t>a</a:t>
            </a:r>
            <a:r>
              <a:rPr sz="2400" spc="-20" dirty="0">
                <a:cs typeface="Calibri"/>
              </a:rPr>
              <a:t>f</a:t>
            </a:r>
            <a:r>
              <a:rPr sz="2400" spc="-10" dirty="0">
                <a:cs typeface="Calibri"/>
              </a:rPr>
              <a:t>ia</a:t>
            </a:r>
            <a:r>
              <a:rPr sz="2400" spc="30" dirty="0">
                <a:cs typeface="Calibri"/>
              </a:rPr>
              <a:t> </a:t>
            </a:r>
            <a:r>
              <a:rPr sz="2400" spc="-10" dirty="0">
                <a:cs typeface="Calibri"/>
              </a:rPr>
              <a:t>é</a:t>
            </a:r>
            <a:r>
              <a:rPr sz="2400" spc="20" dirty="0">
                <a:cs typeface="Calibri"/>
              </a:rPr>
              <a:t> </a:t>
            </a:r>
            <a:r>
              <a:rPr sz="2400" spc="-30" dirty="0">
                <a:cs typeface="Calibri"/>
              </a:rPr>
              <a:t>m</a:t>
            </a:r>
            <a:r>
              <a:rPr sz="2400" spc="-10" dirty="0">
                <a:cs typeface="Calibri"/>
              </a:rPr>
              <a:t>ui</a:t>
            </a:r>
            <a:r>
              <a:rPr sz="2400" spc="-30" dirty="0">
                <a:cs typeface="Calibri"/>
              </a:rPr>
              <a:t>t</a:t>
            </a:r>
            <a:r>
              <a:rPr sz="2400" spc="-15" dirty="0">
                <a:cs typeface="Calibri"/>
              </a:rPr>
              <a:t>o</a:t>
            </a:r>
            <a:r>
              <a:rPr sz="2400" spc="10" dirty="0">
                <a:cs typeface="Calibri"/>
              </a:rPr>
              <a:t> </a:t>
            </a:r>
            <a:r>
              <a:rPr sz="2400" spc="15" dirty="0">
                <a:cs typeface="Calibri"/>
              </a:rPr>
              <a:t>a</a:t>
            </a:r>
            <a:r>
              <a:rPr sz="2400" spc="-30" dirty="0">
                <a:cs typeface="Calibri"/>
              </a:rPr>
              <a:t>n</a:t>
            </a:r>
            <a:r>
              <a:rPr sz="2400" spc="-10" dirty="0">
                <a:cs typeface="Calibri"/>
              </a:rPr>
              <a:t>ti</a:t>
            </a:r>
            <a:r>
              <a:rPr sz="2400" spc="-60" dirty="0">
                <a:cs typeface="Calibri"/>
              </a:rPr>
              <a:t>g</a:t>
            </a:r>
            <a:r>
              <a:rPr sz="2400" spc="-5" dirty="0">
                <a:cs typeface="Calibri"/>
              </a:rPr>
              <a:t>a,</a:t>
            </a:r>
            <a:r>
              <a:rPr sz="2400" spc="30" dirty="0">
                <a:cs typeface="Calibri"/>
              </a:rPr>
              <a:t> </a:t>
            </a:r>
            <a:r>
              <a:rPr sz="2400" spc="-25" dirty="0">
                <a:cs typeface="Calibri"/>
              </a:rPr>
              <a:t>s</a:t>
            </a:r>
            <a:r>
              <a:rPr sz="2400" spc="-10" dirty="0">
                <a:cs typeface="Calibri"/>
              </a:rPr>
              <a:t>u</a:t>
            </a:r>
            <a:r>
              <a:rPr sz="2400" spc="-35" dirty="0">
                <a:cs typeface="Calibri"/>
              </a:rPr>
              <a:t>r</a:t>
            </a:r>
            <a:r>
              <a:rPr sz="2400" spc="-15" dirty="0">
                <a:cs typeface="Calibri"/>
              </a:rPr>
              <a:t>g</a:t>
            </a:r>
            <a:r>
              <a:rPr sz="2400" spc="-10" dirty="0">
                <a:cs typeface="Calibri"/>
              </a:rPr>
              <a:t>e</a:t>
            </a:r>
            <a:r>
              <a:rPr sz="2400" spc="-5" dirty="0">
                <a:cs typeface="Calibri"/>
              </a:rPr>
              <a:t> n</a:t>
            </a:r>
            <a:r>
              <a:rPr sz="2400" spc="-10" dirty="0">
                <a:cs typeface="Calibri"/>
              </a:rPr>
              <a:t>a</a:t>
            </a:r>
            <a:r>
              <a:rPr sz="2400" spc="30" dirty="0">
                <a:cs typeface="Calibri"/>
              </a:rPr>
              <a:t> </a:t>
            </a:r>
            <a:r>
              <a:rPr sz="2400" spc="-20" dirty="0">
                <a:cs typeface="Calibri"/>
              </a:rPr>
              <a:t>é</a:t>
            </a:r>
            <a:r>
              <a:rPr sz="2400" spc="-10" dirty="0">
                <a:cs typeface="Calibri"/>
              </a:rPr>
              <a:t>po</a:t>
            </a:r>
            <a:r>
              <a:rPr sz="2400" spc="-40" dirty="0">
                <a:cs typeface="Calibri"/>
              </a:rPr>
              <a:t>ca</a:t>
            </a:r>
            <a:r>
              <a:rPr sz="2400" spc="-35" dirty="0">
                <a:cs typeface="Calibri"/>
              </a:rPr>
              <a:t> </a:t>
            </a:r>
            <a:r>
              <a:rPr sz="2400" spc="-20" dirty="0">
                <a:cs typeface="Calibri"/>
              </a:rPr>
              <a:t>em</a:t>
            </a:r>
            <a:r>
              <a:rPr sz="2400" spc="114" dirty="0">
                <a:cs typeface="Calibri"/>
              </a:rPr>
              <a:t> </a:t>
            </a:r>
            <a:r>
              <a:rPr sz="2400" spc="-5" dirty="0">
                <a:cs typeface="Calibri"/>
              </a:rPr>
              <a:t>qu</a:t>
            </a:r>
            <a:r>
              <a:rPr sz="2400" spc="-10" dirty="0">
                <a:cs typeface="Calibri"/>
              </a:rPr>
              <a:t>e</a:t>
            </a:r>
            <a:r>
              <a:rPr sz="2400" spc="114" dirty="0">
                <a:cs typeface="Calibri"/>
              </a:rPr>
              <a:t> </a:t>
            </a:r>
            <a:r>
              <a:rPr sz="2400" spc="-15" dirty="0">
                <a:cs typeface="Calibri"/>
              </a:rPr>
              <a:t>o</a:t>
            </a:r>
            <a:r>
              <a:rPr sz="2400" spc="125" dirty="0">
                <a:cs typeface="Calibri"/>
              </a:rPr>
              <a:t> </a:t>
            </a:r>
            <a:r>
              <a:rPr sz="2400" spc="-10" dirty="0">
                <a:cs typeface="Calibri"/>
              </a:rPr>
              <a:t>ho</a:t>
            </a:r>
            <a:r>
              <a:rPr sz="2400" spc="-30" dirty="0">
                <a:cs typeface="Calibri"/>
              </a:rPr>
              <a:t>m</a:t>
            </a:r>
            <a:r>
              <a:rPr sz="2400" spc="0" dirty="0">
                <a:cs typeface="Calibri"/>
              </a:rPr>
              <a:t>e</a:t>
            </a:r>
            <a:r>
              <a:rPr sz="2400" spc="-20" dirty="0">
                <a:cs typeface="Calibri"/>
              </a:rPr>
              <a:t>m</a:t>
            </a:r>
            <a:r>
              <a:rPr sz="2400" spc="114" dirty="0">
                <a:cs typeface="Calibri"/>
              </a:rPr>
              <a:t> </a:t>
            </a:r>
            <a:r>
              <a:rPr sz="2400" spc="-40" dirty="0">
                <a:cs typeface="Calibri"/>
              </a:rPr>
              <a:t>c</a:t>
            </a:r>
            <a:r>
              <a:rPr sz="2400" spc="10" dirty="0">
                <a:cs typeface="Calibri"/>
              </a:rPr>
              <a:t>o</a:t>
            </a:r>
            <a:r>
              <a:rPr sz="2400" spc="-5" dirty="0">
                <a:cs typeface="Calibri"/>
              </a:rPr>
              <a:t>m</a:t>
            </a:r>
            <a:r>
              <a:rPr sz="2400" spc="-20" dirty="0">
                <a:cs typeface="Calibri"/>
              </a:rPr>
              <a:t>e</a:t>
            </a:r>
            <a:r>
              <a:rPr sz="2400" spc="-40" dirty="0">
                <a:cs typeface="Calibri"/>
              </a:rPr>
              <a:t>ç</a:t>
            </a:r>
            <a:r>
              <a:rPr sz="2400" spc="-10" dirty="0">
                <a:cs typeface="Calibri"/>
              </a:rPr>
              <a:t>o</a:t>
            </a:r>
            <a:r>
              <a:rPr sz="2400" spc="-15" dirty="0">
                <a:cs typeface="Calibri"/>
              </a:rPr>
              <a:t>u</a:t>
            </a:r>
            <a:r>
              <a:rPr sz="2400" spc="130" dirty="0">
                <a:cs typeface="Calibri"/>
              </a:rPr>
              <a:t> </a:t>
            </a:r>
            <a:r>
              <a:rPr sz="2400" spc="-10" dirty="0">
                <a:cs typeface="Calibri"/>
              </a:rPr>
              <a:t>a</a:t>
            </a:r>
            <a:r>
              <a:rPr sz="2400" spc="150" dirty="0">
                <a:cs typeface="Calibri"/>
              </a:rPr>
              <a:t> </a:t>
            </a:r>
            <a:r>
              <a:rPr sz="2400" spc="-25" dirty="0">
                <a:cs typeface="Calibri"/>
              </a:rPr>
              <a:t>s</a:t>
            </a:r>
            <a:r>
              <a:rPr sz="2400" spc="-20" dirty="0">
                <a:cs typeface="Calibri"/>
              </a:rPr>
              <a:t>e</a:t>
            </a:r>
            <a:r>
              <a:rPr sz="2400" spc="-30" dirty="0">
                <a:cs typeface="Calibri"/>
              </a:rPr>
              <a:t>n</a:t>
            </a:r>
            <a:r>
              <a:rPr sz="2400" spc="15" dirty="0">
                <a:cs typeface="Calibri"/>
              </a:rPr>
              <a:t>t</a:t>
            </a:r>
            <a:r>
              <a:rPr sz="2400" spc="-10" dirty="0">
                <a:cs typeface="Calibri"/>
              </a:rPr>
              <a:t>ir</a:t>
            </a:r>
            <a:r>
              <a:rPr sz="2400" spc="120" dirty="0">
                <a:cs typeface="Calibri"/>
              </a:rPr>
              <a:t> </a:t>
            </a:r>
            <a:r>
              <a:rPr sz="2400" spc="-10" dirty="0">
                <a:cs typeface="Calibri"/>
              </a:rPr>
              <a:t>a</a:t>
            </a:r>
            <a:r>
              <a:rPr sz="2400" spc="125" dirty="0">
                <a:cs typeface="Calibri"/>
              </a:rPr>
              <a:t> </a:t>
            </a:r>
            <a:r>
              <a:rPr sz="2400" spc="-5" dirty="0">
                <a:cs typeface="Calibri"/>
              </a:rPr>
              <a:t>n</a:t>
            </a:r>
            <a:r>
              <a:rPr sz="2400" spc="-20" dirty="0">
                <a:cs typeface="Calibri"/>
              </a:rPr>
              <a:t>e</a:t>
            </a:r>
            <a:r>
              <a:rPr sz="2400" spc="5" dirty="0">
                <a:cs typeface="Calibri"/>
              </a:rPr>
              <a:t>c</a:t>
            </a:r>
            <a:r>
              <a:rPr sz="2400" spc="0" dirty="0">
                <a:cs typeface="Calibri"/>
              </a:rPr>
              <a:t>e</a:t>
            </a:r>
            <a:r>
              <a:rPr sz="2400" dirty="0">
                <a:cs typeface="Calibri"/>
              </a:rPr>
              <a:t>s</a:t>
            </a:r>
            <a:r>
              <a:rPr sz="2400" spc="-25" dirty="0">
                <a:cs typeface="Calibri"/>
              </a:rPr>
              <a:t>s</a:t>
            </a:r>
            <a:r>
              <a:rPr sz="2400" spc="-10" dirty="0">
                <a:cs typeface="Calibri"/>
              </a:rPr>
              <a:t>i</a:t>
            </a:r>
            <a:r>
              <a:rPr sz="2400" spc="-5" dirty="0">
                <a:cs typeface="Calibri"/>
              </a:rPr>
              <a:t>dad</a:t>
            </a:r>
            <a:r>
              <a:rPr sz="2400" spc="-10" dirty="0">
                <a:cs typeface="Calibri"/>
              </a:rPr>
              <a:t>e</a:t>
            </a:r>
            <a:r>
              <a:rPr sz="2400" spc="114" dirty="0">
                <a:cs typeface="Calibri"/>
              </a:rPr>
              <a:t> </a:t>
            </a:r>
            <a:r>
              <a:rPr sz="2400" spc="-5" dirty="0">
                <a:cs typeface="Calibri"/>
              </a:rPr>
              <a:t>d</a:t>
            </a:r>
            <a:r>
              <a:rPr sz="2400" spc="-10" dirty="0">
                <a:cs typeface="Calibri"/>
              </a:rPr>
              <a:t>e</a:t>
            </a:r>
            <a:r>
              <a:rPr sz="2400" spc="135" dirty="0">
                <a:cs typeface="Calibri"/>
              </a:rPr>
              <a:t> </a:t>
            </a:r>
            <a:r>
              <a:rPr sz="2400" spc="-40" dirty="0">
                <a:cs typeface="Calibri"/>
              </a:rPr>
              <a:t>c</a:t>
            </a:r>
            <a:r>
              <a:rPr sz="2400" spc="-10" dirty="0">
                <a:cs typeface="Calibri"/>
              </a:rPr>
              <a:t>onh</a:t>
            </a:r>
            <a:r>
              <a:rPr sz="2400" spc="-20" dirty="0">
                <a:cs typeface="Calibri"/>
              </a:rPr>
              <a:t>e</a:t>
            </a:r>
            <a:r>
              <a:rPr sz="2400" spc="5" dirty="0">
                <a:cs typeface="Calibri"/>
              </a:rPr>
              <a:t>c</a:t>
            </a:r>
            <a:r>
              <a:rPr sz="2400" spc="-20" dirty="0">
                <a:cs typeface="Calibri"/>
              </a:rPr>
              <a:t>e</a:t>
            </a:r>
            <a:r>
              <a:rPr sz="2400" spc="-10" dirty="0">
                <a:cs typeface="Calibri"/>
              </a:rPr>
              <a:t>r</a:t>
            </a:r>
            <a:r>
              <a:rPr sz="2400" spc="125" dirty="0">
                <a:cs typeface="Calibri"/>
              </a:rPr>
              <a:t> </a:t>
            </a:r>
            <a:r>
              <a:rPr sz="2400" spc="-10" dirty="0">
                <a:cs typeface="Calibri"/>
              </a:rPr>
              <a:t>e</a:t>
            </a:r>
            <a:r>
              <a:rPr sz="2400" spc="114" dirty="0">
                <a:cs typeface="Calibri"/>
              </a:rPr>
              <a:t> </a:t>
            </a:r>
            <a:r>
              <a:rPr sz="2400" spc="-10" dirty="0">
                <a:cs typeface="Calibri"/>
              </a:rPr>
              <a:t>r</a:t>
            </a:r>
            <a:r>
              <a:rPr sz="2400" spc="-20" dirty="0">
                <a:cs typeface="Calibri"/>
              </a:rPr>
              <a:t>e</a:t>
            </a:r>
            <a:r>
              <a:rPr sz="2400" spc="-5" dirty="0">
                <a:cs typeface="Calibri"/>
              </a:rPr>
              <a:t>p</a:t>
            </a:r>
            <a:r>
              <a:rPr sz="2400" spc="-35" dirty="0">
                <a:cs typeface="Calibri"/>
              </a:rPr>
              <a:t>r</a:t>
            </a:r>
            <a:r>
              <a:rPr sz="2400" spc="0" dirty="0">
                <a:cs typeface="Calibri"/>
              </a:rPr>
              <a:t>e</a:t>
            </a:r>
            <a:r>
              <a:rPr sz="2400" dirty="0">
                <a:cs typeface="Calibri"/>
              </a:rPr>
              <a:t>s</a:t>
            </a:r>
            <a:r>
              <a:rPr sz="2400" spc="-20" dirty="0">
                <a:cs typeface="Calibri"/>
              </a:rPr>
              <a:t>e</a:t>
            </a:r>
            <a:r>
              <a:rPr sz="2400" spc="-30" dirty="0">
                <a:cs typeface="Calibri"/>
              </a:rPr>
              <a:t>nt</a:t>
            </a:r>
            <a:r>
              <a:rPr sz="2400" spc="-5" dirty="0">
                <a:cs typeface="Calibri"/>
              </a:rPr>
              <a:t>a</a:t>
            </a:r>
            <a:r>
              <a:rPr sz="2400" spc="-10" dirty="0">
                <a:cs typeface="Calibri"/>
              </a:rPr>
              <a:t>r</a:t>
            </a:r>
            <a:r>
              <a:rPr sz="2400" spc="125" dirty="0">
                <a:cs typeface="Calibri"/>
              </a:rPr>
              <a:t> </a:t>
            </a:r>
            <a:r>
              <a:rPr sz="2400" spc="-15" dirty="0">
                <a:cs typeface="Calibri"/>
              </a:rPr>
              <a:t>o</a:t>
            </a:r>
            <a:r>
              <a:rPr sz="2400" spc="-5" dirty="0">
                <a:cs typeface="Calibri"/>
              </a:rPr>
              <a:t> </a:t>
            </a:r>
            <a:r>
              <a:rPr sz="2400" spc="-55" dirty="0">
                <a:cs typeface="Calibri"/>
              </a:rPr>
              <a:t>“</a:t>
            </a:r>
            <a:r>
              <a:rPr sz="2400" spc="-25" dirty="0">
                <a:cs typeface="Calibri"/>
              </a:rPr>
              <a:t>s</a:t>
            </a:r>
            <a:r>
              <a:rPr sz="2400" spc="-20" dirty="0">
                <a:cs typeface="Calibri"/>
              </a:rPr>
              <a:t>e</a:t>
            </a:r>
            <a:r>
              <a:rPr sz="2400" spc="-15" dirty="0">
                <a:cs typeface="Calibri"/>
              </a:rPr>
              <a:t>u</a:t>
            </a:r>
            <a:r>
              <a:rPr sz="2400" dirty="0">
                <a:cs typeface="Calibri"/>
              </a:rPr>
              <a:t> </a:t>
            </a:r>
            <a:r>
              <a:rPr sz="2400" spc="-200" dirty="0">
                <a:cs typeface="Calibri"/>
              </a:rPr>
              <a:t> </a:t>
            </a:r>
            <a:r>
              <a:rPr sz="2400" spc="-30" dirty="0">
                <a:cs typeface="Calibri"/>
              </a:rPr>
              <a:t>m</a:t>
            </a:r>
            <a:r>
              <a:rPr sz="2400" spc="-5" dirty="0">
                <a:cs typeface="Calibri"/>
              </a:rPr>
              <a:t>und</a:t>
            </a:r>
            <a:r>
              <a:rPr sz="2400" spc="-10" dirty="0">
                <a:cs typeface="Calibri"/>
              </a:rPr>
              <a:t>o”</a:t>
            </a:r>
            <a:r>
              <a:rPr sz="2400" dirty="0">
                <a:cs typeface="Calibri"/>
              </a:rPr>
              <a:t> </a:t>
            </a:r>
            <a:r>
              <a:rPr sz="2400" spc="-225" dirty="0">
                <a:cs typeface="Calibri"/>
              </a:rPr>
              <a:t> </a:t>
            </a:r>
            <a:r>
              <a:rPr sz="2400" spc="-30" dirty="0">
                <a:cs typeface="Calibri"/>
              </a:rPr>
              <a:t>a</a:t>
            </a:r>
            <a:r>
              <a:rPr sz="2400" spc="-10" dirty="0">
                <a:cs typeface="Calibri"/>
              </a:rPr>
              <a:t>t</a:t>
            </a:r>
            <a:r>
              <a:rPr sz="2400" spc="-60" dirty="0">
                <a:cs typeface="Calibri"/>
              </a:rPr>
              <a:t>r</a:t>
            </a:r>
            <a:r>
              <a:rPr sz="2400" spc="-30" dirty="0">
                <a:cs typeface="Calibri"/>
              </a:rPr>
              <a:t>a</a:t>
            </a:r>
            <a:r>
              <a:rPr sz="2400" spc="-50" dirty="0">
                <a:cs typeface="Calibri"/>
              </a:rPr>
              <a:t>v</a:t>
            </a:r>
            <a:r>
              <a:rPr sz="2400" spc="0" dirty="0">
                <a:cs typeface="Calibri"/>
              </a:rPr>
              <a:t>é</a:t>
            </a:r>
            <a:r>
              <a:rPr sz="2400" spc="-10" dirty="0">
                <a:cs typeface="Calibri"/>
              </a:rPr>
              <a:t>s</a:t>
            </a:r>
            <a:r>
              <a:rPr sz="2400" spc="204" dirty="0">
                <a:cs typeface="Calibri"/>
              </a:rPr>
              <a:t> </a:t>
            </a:r>
            <a:r>
              <a:rPr sz="2400" spc="15" dirty="0">
                <a:cs typeface="Calibri"/>
              </a:rPr>
              <a:t>d</a:t>
            </a:r>
            <a:r>
              <a:rPr sz="2400" spc="-10" dirty="0">
                <a:cs typeface="Calibri"/>
              </a:rPr>
              <a:t>e</a:t>
            </a:r>
            <a:r>
              <a:rPr sz="2400" spc="210" dirty="0">
                <a:cs typeface="Calibri"/>
              </a:rPr>
              <a:t> </a:t>
            </a:r>
            <a:r>
              <a:rPr sz="2400" spc="-5" dirty="0">
                <a:cs typeface="Calibri"/>
              </a:rPr>
              <a:t>u</a:t>
            </a:r>
            <a:r>
              <a:rPr sz="2400" spc="-20" dirty="0">
                <a:cs typeface="Calibri"/>
              </a:rPr>
              <a:t>m</a:t>
            </a:r>
            <a:r>
              <a:rPr sz="2400" dirty="0">
                <a:cs typeface="Calibri"/>
              </a:rPr>
              <a:t> </a:t>
            </a:r>
            <a:r>
              <a:rPr sz="2400" spc="-220" dirty="0">
                <a:cs typeface="Calibri"/>
              </a:rPr>
              <a:t> </a:t>
            </a:r>
            <a:r>
              <a:rPr sz="2400" spc="-5" dirty="0">
                <a:cs typeface="Calibri"/>
              </a:rPr>
              <a:t>d</a:t>
            </a:r>
            <a:r>
              <a:rPr sz="2400" spc="-20" dirty="0">
                <a:cs typeface="Calibri"/>
              </a:rPr>
              <a:t>e</a:t>
            </a:r>
            <a:r>
              <a:rPr sz="2400" dirty="0">
                <a:cs typeface="Calibri"/>
              </a:rPr>
              <a:t>s</a:t>
            </a:r>
            <a:r>
              <a:rPr sz="2400" spc="-20" dirty="0">
                <a:cs typeface="Calibri"/>
              </a:rPr>
              <a:t>e</a:t>
            </a:r>
            <a:r>
              <a:rPr sz="2400" spc="-5" dirty="0">
                <a:cs typeface="Calibri"/>
              </a:rPr>
              <a:t>nh</a:t>
            </a:r>
            <a:r>
              <a:rPr sz="2400" spc="-15" dirty="0">
                <a:cs typeface="Calibri"/>
              </a:rPr>
              <a:t>o</a:t>
            </a:r>
            <a:r>
              <a:rPr sz="2400" spc="220" dirty="0">
                <a:cs typeface="Calibri"/>
              </a:rPr>
              <a:t> </a:t>
            </a:r>
            <a:r>
              <a:rPr sz="2400" spc="-20" dirty="0">
                <a:cs typeface="Calibri"/>
              </a:rPr>
              <a:t>em</a:t>
            </a:r>
            <a:r>
              <a:rPr sz="2400" spc="210" dirty="0">
                <a:cs typeface="Calibri"/>
              </a:rPr>
              <a:t> </a:t>
            </a:r>
            <a:r>
              <a:rPr sz="2400" spc="-30" dirty="0">
                <a:cs typeface="Calibri"/>
              </a:rPr>
              <a:t>t</a:t>
            </a:r>
            <a:r>
              <a:rPr sz="2400" spc="15" dirty="0">
                <a:cs typeface="Calibri"/>
              </a:rPr>
              <a:t>a</a:t>
            </a:r>
            <a:r>
              <a:rPr sz="2400" spc="-30" dirty="0">
                <a:cs typeface="Calibri"/>
              </a:rPr>
              <a:t>m</a:t>
            </a:r>
            <a:r>
              <a:rPr sz="2400" spc="-5" dirty="0">
                <a:cs typeface="Calibri"/>
              </a:rPr>
              <a:t>anh</a:t>
            </a:r>
            <a:r>
              <a:rPr sz="2400" spc="-15" dirty="0">
                <a:cs typeface="Calibri"/>
              </a:rPr>
              <a:t>o</a:t>
            </a:r>
            <a:r>
              <a:rPr sz="2400" spc="220" dirty="0">
                <a:cs typeface="Calibri"/>
              </a:rPr>
              <a:t> </a:t>
            </a:r>
            <a:r>
              <a:rPr sz="2400" spc="-35" dirty="0">
                <a:cs typeface="Calibri"/>
              </a:rPr>
              <a:t>r</a:t>
            </a:r>
            <a:r>
              <a:rPr sz="2400" spc="-20" dirty="0">
                <a:cs typeface="Calibri"/>
              </a:rPr>
              <a:t>e</a:t>
            </a:r>
            <a:r>
              <a:rPr sz="2400" spc="-5" dirty="0">
                <a:cs typeface="Calibri"/>
              </a:rPr>
              <a:t>du</a:t>
            </a:r>
            <a:r>
              <a:rPr sz="2400" spc="-10" dirty="0">
                <a:cs typeface="Calibri"/>
              </a:rPr>
              <a:t>z</a:t>
            </a:r>
            <a:r>
              <a:rPr sz="2400" spc="10" dirty="0">
                <a:cs typeface="Calibri"/>
              </a:rPr>
              <a:t>i</a:t>
            </a:r>
            <a:r>
              <a:rPr sz="2400" spc="-5" dirty="0">
                <a:cs typeface="Calibri"/>
              </a:rPr>
              <a:t>d</a:t>
            </a:r>
            <a:r>
              <a:rPr sz="2400" spc="-15" dirty="0">
                <a:cs typeface="Calibri"/>
              </a:rPr>
              <a:t>o</a:t>
            </a:r>
            <a:r>
              <a:rPr sz="2400" dirty="0">
                <a:cs typeface="Calibri"/>
              </a:rPr>
              <a:t> </a:t>
            </a:r>
            <a:r>
              <a:rPr sz="2400" spc="-229" dirty="0">
                <a:cs typeface="Calibri"/>
              </a:rPr>
              <a:t> </a:t>
            </a:r>
            <a:r>
              <a:rPr sz="2400" spc="-10" dirty="0">
                <a:cs typeface="Calibri"/>
              </a:rPr>
              <a:t>e</a:t>
            </a:r>
            <a:r>
              <a:rPr sz="2400" spc="210" dirty="0">
                <a:cs typeface="Calibri"/>
              </a:rPr>
              <a:t> </a:t>
            </a:r>
            <a:r>
              <a:rPr sz="2400" spc="-10" dirty="0">
                <a:cs typeface="Calibri"/>
              </a:rPr>
              <a:t>p</a:t>
            </a:r>
            <a:r>
              <a:rPr sz="2400" spc="-35" dirty="0">
                <a:cs typeface="Calibri"/>
              </a:rPr>
              <a:t>r</a:t>
            </a:r>
            <a:r>
              <a:rPr sz="2400" spc="-10" dirty="0">
                <a:cs typeface="Calibri"/>
              </a:rPr>
              <a:t>opo</a:t>
            </a:r>
            <a:r>
              <a:rPr sz="2400" spc="-35" dirty="0">
                <a:cs typeface="Calibri"/>
              </a:rPr>
              <a:t>r</a:t>
            </a:r>
            <a:r>
              <a:rPr sz="2400" spc="-15" dirty="0">
                <a:cs typeface="Calibri"/>
              </a:rPr>
              <a:t>c</a:t>
            </a:r>
            <a:r>
              <a:rPr sz="2400" spc="-10" dirty="0">
                <a:cs typeface="Calibri"/>
              </a:rPr>
              <a:t>iona</a:t>
            </a:r>
            <a:r>
              <a:rPr sz="2400" spc="-5" dirty="0">
                <a:cs typeface="Calibri"/>
              </a:rPr>
              <a:t>l</a:t>
            </a:r>
            <a:r>
              <a:rPr sz="2400" spc="215" dirty="0">
                <a:cs typeface="Calibri"/>
              </a:rPr>
              <a:t> </a:t>
            </a:r>
            <a:r>
              <a:rPr sz="2400" spc="-30" dirty="0">
                <a:cs typeface="Calibri"/>
              </a:rPr>
              <a:t>ao</a:t>
            </a:r>
            <a:r>
              <a:rPr sz="2400" spc="-25" dirty="0">
                <a:cs typeface="Calibri"/>
              </a:rPr>
              <a:t> </a:t>
            </a:r>
            <a:r>
              <a:rPr sz="2400" spc="-30" dirty="0">
                <a:cs typeface="Calibri"/>
              </a:rPr>
              <a:t>t</a:t>
            </a:r>
            <a:r>
              <a:rPr sz="2400" spc="-5" dirty="0">
                <a:cs typeface="Calibri"/>
              </a:rPr>
              <a:t>a</a:t>
            </a:r>
            <a:r>
              <a:rPr sz="2400" spc="-30" dirty="0">
                <a:cs typeface="Calibri"/>
              </a:rPr>
              <a:t>m</a:t>
            </a:r>
            <a:r>
              <a:rPr sz="2400" spc="-5" dirty="0">
                <a:cs typeface="Calibri"/>
              </a:rPr>
              <a:t>an</a:t>
            </a:r>
            <a:r>
              <a:rPr sz="2400" spc="-10" dirty="0">
                <a:cs typeface="Calibri"/>
              </a:rPr>
              <a:t>h</a:t>
            </a:r>
            <a:r>
              <a:rPr sz="2400" spc="-15" dirty="0">
                <a:cs typeface="Calibri"/>
              </a:rPr>
              <a:t>o</a:t>
            </a:r>
            <a:r>
              <a:rPr sz="2400" spc="10" dirty="0">
                <a:cs typeface="Calibri"/>
              </a:rPr>
              <a:t> </a:t>
            </a:r>
            <a:r>
              <a:rPr sz="2400" spc="-10" dirty="0">
                <a:cs typeface="Calibri"/>
              </a:rPr>
              <a:t>nor</a:t>
            </a:r>
            <a:r>
              <a:rPr sz="2400" spc="-30" dirty="0">
                <a:cs typeface="Calibri"/>
              </a:rPr>
              <a:t>m</a:t>
            </a:r>
            <a:r>
              <a:rPr sz="2400" spc="-5" dirty="0">
                <a:cs typeface="Calibri"/>
              </a:rPr>
              <a:t>a</a:t>
            </a:r>
            <a:r>
              <a:rPr sz="2400" spc="-10" dirty="0">
                <a:cs typeface="Calibri"/>
              </a:rPr>
              <a:t>l</a:t>
            </a:r>
            <a:r>
              <a:rPr sz="2400" spc="-5" dirty="0">
                <a:cs typeface="Calibri"/>
              </a:rPr>
              <a:t>,</a:t>
            </a:r>
            <a:r>
              <a:rPr sz="2400" spc="10" dirty="0">
                <a:cs typeface="Calibri"/>
              </a:rPr>
              <a:t> </a:t>
            </a:r>
            <a:r>
              <a:rPr sz="2400" spc="-40" dirty="0">
                <a:cs typeface="Calibri"/>
              </a:rPr>
              <a:t>c</a:t>
            </a:r>
            <a:r>
              <a:rPr sz="2400" spc="-10" dirty="0">
                <a:cs typeface="Calibri"/>
              </a:rPr>
              <a:t>on</a:t>
            </a:r>
            <a:r>
              <a:rPr sz="2400" spc="-25" dirty="0">
                <a:cs typeface="Calibri"/>
              </a:rPr>
              <a:t>s</a:t>
            </a:r>
            <a:r>
              <a:rPr sz="2400" spc="-20" dirty="0">
                <a:cs typeface="Calibri"/>
              </a:rPr>
              <a:t>e</a:t>
            </a:r>
            <a:r>
              <a:rPr sz="2400" spc="-5" dirty="0">
                <a:cs typeface="Calibri"/>
              </a:rPr>
              <a:t>q</a:t>
            </a:r>
            <a:r>
              <a:rPr sz="2400" spc="-10" dirty="0">
                <a:cs typeface="Calibri"/>
              </a:rPr>
              <a:t>u</a:t>
            </a:r>
            <a:r>
              <a:rPr sz="2400" spc="-20" dirty="0">
                <a:cs typeface="Calibri"/>
              </a:rPr>
              <a:t>e</a:t>
            </a:r>
            <a:r>
              <a:rPr sz="2400" spc="-30" dirty="0">
                <a:cs typeface="Calibri"/>
              </a:rPr>
              <a:t>nt</a:t>
            </a:r>
            <a:r>
              <a:rPr sz="2400" spc="-25" dirty="0">
                <a:cs typeface="Calibri"/>
              </a:rPr>
              <a:t>eme</a:t>
            </a:r>
            <a:r>
              <a:rPr sz="2400" spc="-30" dirty="0">
                <a:cs typeface="Calibri"/>
              </a:rPr>
              <a:t>nt</a:t>
            </a:r>
            <a:r>
              <a:rPr sz="2400" spc="-10" dirty="0">
                <a:cs typeface="Calibri"/>
              </a:rPr>
              <a:t>e</a:t>
            </a:r>
            <a:r>
              <a:rPr sz="2400" spc="114" dirty="0">
                <a:cs typeface="Calibri"/>
              </a:rPr>
              <a:t> </a:t>
            </a:r>
            <a:r>
              <a:rPr sz="2400" spc="-25" dirty="0">
                <a:cs typeface="Calibri"/>
              </a:rPr>
              <a:t>s</a:t>
            </a:r>
            <a:r>
              <a:rPr sz="2400" spc="-10" dirty="0">
                <a:cs typeface="Calibri"/>
              </a:rPr>
              <a:t>u</a:t>
            </a:r>
            <a:r>
              <a:rPr sz="2400" spc="-35" dirty="0">
                <a:cs typeface="Calibri"/>
              </a:rPr>
              <a:t>r</a:t>
            </a:r>
            <a:r>
              <a:rPr sz="2400" spc="-40" dirty="0">
                <a:cs typeface="Calibri"/>
              </a:rPr>
              <a:t>g</a:t>
            </a:r>
            <a:r>
              <a:rPr sz="2400" spc="-10" dirty="0">
                <a:cs typeface="Calibri"/>
              </a:rPr>
              <a:t>e</a:t>
            </a:r>
            <a:r>
              <a:rPr sz="2400" spc="20" dirty="0">
                <a:cs typeface="Calibri"/>
              </a:rPr>
              <a:t> </a:t>
            </a:r>
            <a:r>
              <a:rPr sz="2400" spc="-30" dirty="0">
                <a:cs typeface="Calibri"/>
              </a:rPr>
              <a:t>t</a:t>
            </a:r>
            <a:r>
              <a:rPr sz="2400" spc="-5" dirty="0">
                <a:cs typeface="Calibri"/>
              </a:rPr>
              <a:t>a</a:t>
            </a:r>
            <a:r>
              <a:rPr sz="2400" spc="-30" dirty="0">
                <a:cs typeface="Calibri"/>
              </a:rPr>
              <a:t>m</a:t>
            </a:r>
            <a:r>
              <a:rPr sz="2400" spc="-10" dirty="0">
                <a:cs typeface="Calibri"/>
              </a:rPr>
              <a:t>b</a:t>
            </a:r>
            <a:r>
              <a:rPr sz="2400" spc="-20" dirty="0">
                <a:cs typeface="Calibri"/>
              </a:rPr>
              <a:t>ém</a:t>
            </a:r>
            <a:r>
              <a:rPr sz="2400" spc="45" dirty="0">
                <a:cs typeface="Calibri"/>
              </a:rPr>
              <a:t> </a:t>
            </a:r>
            <a:r>
              <a:rPr sz="2400" spc="-15" dirty="0">
                <a:cs typeface="Calibri"/>
              </a:rPr>
              <a:t>o</a:t>
            </a:r>
            <a:r>
              <a:rPr sz="2400" spc="5" dirty="0">
                <a:cs typeface="Calibri"/>
              </a:rPr>
              <a:t> </a:t>
            </a:r>
            <a:r>
              <a:rPr sz="2400" spc="-40" dirty="0">
                <a:cs typeface="Calibri"/>
              </a:rPr>
              <a:t>c</a:t>
            </a:r>
            <a:r>
              <a:rPr sz="2400" spc="-10" dirty="0">
                <a:cs typeface="Calibri"/>
              </a:rPr>
              <a:t>on</a:t>
            </a:r>
            <a:r>
              <a:rPr sz="2400" spc="-15" dirty="0">
                <a:cs typeface="Calibri"/>
              </a:rPr>
              <a:t>c</a:t>
            </a:r>
            <a:r>
              <a:rPr sz="2400" spc="-20" dirty="0">
                <a:cs typeface="Calibri"/>
              </a:rPr>
              <a:t>e</a:t>
            </a:r>
            <a:r>
              <a:rPr sz="2400" spc="-10" dirty="0">
                <a:cs typeface="Calibri"/>
              </a:rPr>
              <a:t>i</a:t>
            </a:r>
            <a:r>
              <a:rPr sz="2400" spc="-30" dirty="0">
                <a:cs typeface="Calibri"/>
              </a:rPr>
              <a:t>t</a:t>
            </a:r>
            <a:r>
              <a:rPr sz="2400" spc="-15" dirty="0">
                <a:cs typeface="Calibri"/>
              </a:rPr>
              <a:t>o</a:t>
            </a:r>
            <a:r>
              <a:rPr sz="2400" spc="30" dirty="0">
                <a:cs typeface="Calibri"/>
              </a:rPr>
              <a:t> </a:t>
            </a:r>
            <a:r>
              <a:rPr sz="2400" spc="-5" dirty="0">
                <a:cs typeface="Calibri"/>
              </a:rPr>
              <a:t>d</a:t>
            </a:r>
            <a:r>
              <a:rPr sz="2400" spc="-10" dirty="0">
                <a:cs typeface="Calibri"/>
              </a:rPr>
              <a:t>e</a:t>
            </a:r>
            <a:r>
              <a:rPr sz="2400" spc="-5" dirty="0">
                <a:cs typeface="Calibri"/>
              </a:rPr>
              <a:t> </a:t>
            </a:r>
            <a:r>
              <a:rPr sz="2400" spc="-20" dirty="0" err="1">
                <a:cs typeface="Calibri"/>
              </a:rPr>
              <a:t>e</a:t>
            </a:r>
            <a:r>
              <a:rPr sz="2400" spc="-25" dirty="0" err="1">
                <a:cs typeface="Calibri"/>
              </a:rPr>
              <a:t>s</a:t>
            </a:r>
            <a:r>
              <a:rPr sz="2400" spc="-40" dirty="0" err="1">
                <a:cs typeface="Calibri"/>
              </a:rPr>
              <a:t>c</a:t>
            </a:r>
            <a:r>
              <a:rPr sz="2400" spc="-5" dirty="0" err="1">
                <a:cs typeface="Calibri"/>
              </a:rPr>
              <a:t>a</a:t>
            </a:r>
            <a:r>
              <a:rPr sz="2400" spc="-10" dirty="0" err="1">
                <a:cs typeface="Calibri"/>
              </a:rPr>
              <a:t>l</a:t>
            </a:r>
            <a:r>
              <a:rPr sz="2400" spc="-5" dirty="0" err="1">
                <a:cs typeface="Calibri"/>
              </a:rPr>
              <a:t>a</a:t>
            </a:r>
            <a:r>
              <a:rPr sz="2400" spc="-5" dirty="0">
                <a:cs typeface="Calibri"/>
              </a:rPr>
              <a:t>.</a:t>
            </a:r>
            <a:endParaRPr lang="pt-BR" sz="2400" spc="-5" dirty="0">
              <a:cs typeface="Calibri"/>
            </a:endParaRPr>
          </a:p>
          <a:p>
            <a:pPr marL="12700" marR="9525" indent="635" algn="just">
              <a:lnSpc>
                <a:spcPct val="100000"/>
              </a:lnSpc>
            </a:pPr>
            <a:endParaRPr lang="pt-BR" sz="2400" spc="-5" dirty="0">
              <a:cs typeface="Calibri"/>
            </a:endParaRPr>
          </a:p>
          <a:p>
            <a:pPr marL="12700" marR="9525" indent="635" algn="just">
              <a:lnSpc>
                <a:spcPct val="100000"/>
              </a:lnSpc>
            </a:pPr>
            <a:endParaRPr lang="pt-BR" sz="2400" spc="-5" dirty="0">
              <a:cs typeface="Calibri"/>
            </a:endParaRPr>
          </a:p>
          <a:p>
            <a:pPr marL="12700" marR="9525" indent="635" algn="just"/>
            <a:r>
              <a:rPr lang="pt-BR" sz="2400" spc="-15" dirty="0">
                <a:cs typeface="Calibri"/>
              </a:rPr>
              <a:t>Os </a:t>
            </a:r>
            <a:r>
              <a:rPr lang="pt-BR" sz="2400" spc="-30" dirty="0">
                <a:cs typeface="Calibri"/>
              </a:rPr>
              <a:t> </a:t>
            </a:r>
            <a:r>
              <a:rPr lang="pt-BR" sz="2400" spc="-10" dirty="0">
                <a:cs typeface="Calibri"/>
              </a:rPr>
              <a:t>b</a:t>
            </a:r>
            <a:r>
              <a:rPr lang="pt-BR" sz="2400" spc="-5" dirty="0">
                <a:cs typeface="Calibri"/>
              </a:rPr>
              <a:t>a</a:t>
            </a:r>
            <a:r>
              <a:rPr lang="pt-BR" sz="2400" spc="-10" dirty="0">
                <a:cs typeface="Calibri"/>
              </a:rPr>
              <a:t>bilôni</a:t>
            </a:r>
            <a:r>
              <a:rPr lang="pt-BR" sz="2400" spc="-40" dirty="0">
                <a:cs typeface="Calibri"/>
              </a:rPr>
              <a:t>c</a:t>
            </a:r>
            <a:r>
              <a:rPr lang="pt-BR" sz="2400" spc="10" dirty="0">
                <a:cs typeface="Calibri"/>
              </a:rPr>
              <a:t>o</a:t>
            </a:r>
            <a:r>
              <a:rPr lang="pt-BR" sz="2400" spc="-25" dirty="0">
                <a:cs typeface="Calibri"/>
              </a:rPr>
              <a:t>s</a:t>
            </a:r>
            <a:r>
              <a:rPr lang="pt-BR" sz="2400" spc="-5" dirty="0">
                <a:cs typeface="Calibri"/>
              </a:rPr>
              <a:t>,</a:t>
            </a:r>
            <a:r>
              <a:rPr lang="pt-BR" sz="2400" dirty="0">
                <a:cs typeface="Calibri"/>
              </a:rPr>
              <a:t> </a:t>
            </a:r>
            <a:r>
              <a:rPr lang="pt-BR" sz="2400" spc="-10" dirty="0">
                <a:cs typeface="Calibri"/>
              </a:rPr>
              <a:t> os</a:t>
            </a:r>
            <a:r>
              <a:rPr lang="pt-BR" sz="2400" dirty="0">
                <a:cs typeface="Calibri"/>
              </a:rPr>
              <a:t> </a:t>
            </a:r>
            <a:r>
              <a:rPr lang="pt-BR" sz="2400" spc="-30" dirty="0">
                <a:cs typeface="Calibri"/>
              </a:rPr>
              <a:t> </a:t>
            </a:r>
            <a:r>
              <a:rPr lang="pt-BR" sz="2400" spc="-20" dirty="0">
                <a:cs typeface="Calibri"/>
              </a:rPr>
              <a:t>e</a:t>
            </a:r>
            <a:r>
              <a:rPr lang="pt-BR" sz="2400" spc="5" dirty="0">
                <a:cs typeface="Calibri"/>
              </a:rPr>
              <a:t>g</a:t>
            </a:r>
            <a:r>
              <a:rPr lang="pt-BR" sz="2400" spc="-10" dirty="0">
                <a:cs typeface="Calibri"/>
              </a:rPr>
              <a:t>íp</a:t>
            </a:r>
            <a:r>
              <a:rPr lang="pt-BR" sz="2400" spc="-15" dirty="0">
                <a:cs typeface="Calibri"/>
              </a:rPr>
              <a:t>ci</a:t>
            </a:r>
            <a:r>
              <a:rPr lang="pt-BR" sz="2400" spc="10" dirty="0">
                <a:cs typeface="Calibri"/>
              </a:rPr>
              <a:t>o</a:t>
            </a:r>
            <a:r>
              <a:rPr lang="pt-BR" sz="2400" spc="-25" dirty="0">
                <a:cs typeface="Calibri"/>
              </a:rPr>
              <a:t>s</a:t>
            </a:r>
            <a:r>
              <a:rPr lang="pt-BR" sz="2400" spc="-5" dirty="0">
                <a:cs typeface="Calibri"/>
              </a:rPr>
              <a:t>,</a:t>
            </a:r>
            <a:r>
              <a:rPr lang="pt-BR" sz="2400" dirty="0">
                <a:cs typeface="Calibri"/>
              </a:rPr>
              <a:t> </a:t>
            </a:r>
            <a:r>
              <a:rPr lang="pt-BR" sz="2400" spc="-10" dirty="0">
                <a:cs typeface="Calibri"/>
              </a:rPr>
              <a:t> os</a:t>
            </a:r>
            <a:r>
              <a:rPr lang="pt-BR" sz="2400" dirty="0">
                <a:cs typeface="Calibri"/>
              </a:rPr>
              <a:t> </a:t>
            </a:r>
            <a:r>
              <a:rPr lang="pt-BR" sz="2400" spc="-30" dirty="0">
                <a:cs typeface="Calibri"/>
              </a:rPr>
              <a:t> </a:t>
            </a:r>
            <a:r>
              <a:rPr lang="pt-BR" sz="2400" spc="-15" dirty="0">
                <a:cs typeface="Calibri"/>
              </a:rPr>
              <a:t>g</a:t>
            </a:r>
            <a:r>
              <a:rPr lang="pt-BR" sz="2400" spc="-35" dirty="0">
                <a:cs typeface="Calibri"/>
              </a:rPr>
              <a:t>r</a:t>
            </a:r>
            <a:r>
              <a:rPr lang="pt-BR" sz="2400" dirty="0">
                <a:cs typeface="Calibri"/>
              </a:rPr>
              <a:t>e</a:t>
            </a:r>
            <a:r>
              <a:rPr lang="pt-BR" sz="2400" spc="-40" dirty="0">
                <a:cs typeface="Calibri"/>
              </a:rPr>
              <a:t>g</a:t>
            </a:r>
            <a:r>
              <a:rPr lang="pt-BR" sz="2400" spc="-10" dirty="0">
                <a:cs typeface="Calibri"/>
              </a:rPr>
              <a:t>o</a:t>
            </a:r>
            <a:r>
              <a:rPr lang="pt-BR" sz="2400" spc="-25" dirty="0">
                <a:cs typeface="Calibri"/>
              </a:rPr>
              <a:t>s</a:t>
            </a:r>
            <a:r>
              <a:rPr lang="pt-BR" sz="2400" spc="-5" dirty="0">
                <a:cs typeface="Calibri"/>
              </a:rPr>
              <a:t>,</a:t>
            </a:r>
            <a:r>
              <a:rPr lang="pt-BR" sz="2400" dirty="0">
                <a:cs typeface="Calibri"/>
              </a:rPr>
              <a:t> </a:t>
            </a:r>
            <a:r>
              <a:rPr lang="pt-BR" sz="2400" spc="-10" dirty="0">
                <a:cs typeface="Calibri"/>
              </a:rPr>
              <a:t> os</a:t>
            </a:r>
            <a:r>
              <a:rPr lang="pt-BR" sz="2400" dirty="0">
                <a:cs typeface="Calibri"/>
              </a:rPr>
              <a:t> </a:t>
            </a:r>
            <a:r>
              <a:rPr lang="pt-BR" sz="2400" spc="-30" dirty="0">
                <a:cs typeface="Calibri"/>
              </a:rPr>
              <a:t> </a:t>
            </a:r>
            <a:r>
              <a:rPr lang="pt-BR" sz="2400" spc="-15" dirty="0">
                <a:cs typeface="Calibri"/>
              </a:rPr>
              <a:t>c</a:t>
            </a:r>
            <a:r>
              <a:rPr lang="pt-BR" sz="2400" spc="-10" dirty="0">
                <a:cs typeface="Calibri"/>
              </a:rPr>
              <a:t>hi</a:t>
            </a:r>
            <a:r>
              <a:rPr lang="pt-BR" sz="2400" spc="15" dirty="0">
                <a:cs typeface="Calibri"/>
              </a:rPr>
              <a:t>n</a:t>
            </a:r>
            <a:r>
              <a:rPr lang="pt-BR" sz="2400" spc="-20" dirty="0">
                <a:cs typeface="Calibri"/>
              </a:rPr>
              <a:t>e</a:t>
            </a:r>
            <a:r>
              <a:rPr lang="pt-BR" sz="2400" dirty="0">
                <a:cs typeface="Calibri"/>
              </a:rPr>
              <a:t>se</a:t>
            </a:r>
            <a:r>
              <a:rPr lang="pt-BR" sz="2400" spc="-25" dirty="0">
                <a:cs typeface="Calibri"/>
              </a:rPr>
              <a:t>s</a:t>
            </a:r>
            <a:r>
              <a:rPr lang="pt-BR" sz="2400" spc="-5" dirty="0">
                <a:cs typeface="Calibri"/>
              </a:rPr>
              <a:t>,</a:t>
            </a:r>
            <a:r>
              <a:rPr lang="pt-BR" sz="2400" dirty="0">
                <a:cs typeface="Calibri"/>
              </a:rPr>
              <a:t> </a:t>
            </a:r>
            <a:r>
              <a:rPr lang="pt-BR" sz="2400" spc="-10" dirty="0">
                <a:cs typeface="Calibri"/>
              </a:rPr>
              <a:t> os</a:t>
            </a:r>
            <a:r>
              <a:rPr lang="pt-BR" sz="2400" dirty="0">
                <a:cs typeface="Calibri"/>
              </a:rPr>
              <a:t> </a:t>
            </a:r>
            <a:r>
              <a:rPr lang="pt-BR" sz="2400" spc="-30" dirty="0">
                <a:cs typeface="Calibri"/>
              </a:rPr>
              <a:t> </a:t>
            </a:r>
            <a:r>
              <a:rPr lang="pt-BR" sz="2400" spc="15" dirty="0">
                <a:cs typeface="Calibri"/>
              </a:rPr>
              <a:t>á</a:t>
            </a:r>
            <a:r>
              <a:rPr lang="pt-BR" sz="2400" spc="-60" dirty="0">
                <a:cs typeface="Calibri"/>
              </a:rPr>
              <a:t>r</a:t>
            </a:r>
            <a:r>
              <a:rPr lang="pt-BR" sz="2400" spc="-5" dirty="0">
                <a:cs typeface="Calibri"/>
              </a:rPr>
              <a:t>a</a:t>
            </a:r>
            <a:r>
              <a:rPr lang="pt-BR" sz="2400" spc="-10" dirty="0">
                <a:cs typeface="Calibri"/>
              </a:rPr>
              <a:t>b</a:t>
            </a:r>
            <a:r>
              <a:rPr lang="pt-BR" sz="2400" dirty="0">
                <a:cs typeface="Calibri"/>
              </a:rPr>
              <a:t>e</a:t>
            </a:r>
            <a:r>
              <a:rPr lang="pt-BR" sz="2400" spc="-10" dirty="0">
                <a:cs typeface="Calibri"/>
              </a:rPr>
              <a:t>s</a:t>
            </a:r>
            <a:r>
              <a:rPr lang="pt-BR" sz="2400" dirty="0">
                <a:cs typeface="Calibri"/>
              </a:rPr>
              <a:t> </a:t>
            </a:r>
            <a:r>
              <a:rPr lang="pt-BR" sz="2400" spc="-30" dirty="0">
                <a:cs typeface="Calibri"/>
              </a:rPr>
              <a:t> </a:t>
            </a:r>
            <a:r>
              <a:rPr lang="pt-BR" sz="2400" spc="-10" dirty="0">
                <a:cs typeface="Calibri"/>
              </a:rPr>
              <a:t>e</a:t>
            </a:r>
            <a:r>
              <a:rPr lang="pt-BR" sz="2400" dirty="0">
                <a:cs typeface="Calibri"/>
              </a:rPr>
              <a:t> </a:t>
            </a:r>
            <a:r>
              <a:rPr lang="pt-BR" sz="2400" spc="-25" dirty="0">
                <a:cs typeface="Calibri"/>
              </a:rPr>
              <a:t> </a:t>
            </a:r>
            <a:r>
              <a:rPr lang="pt-BR" sz="2400" spc="-10" dirty="0">
                <a:cs typeface="Calibri"/>
              </a:rPr>
              <a:t>os</a:t>
            </a:r>
            <a:r>
              <a:rPr lang="pt-BR" sz="2400" dirty="0">
                <a:cs typeface="Calibri"/>
              </a:rPr>
              <a:t> </a:t>
            </a:r>
            <a:r>
              <a:rPr lang="pt-BR" sz="2400" spc="-30" dirty="0">
                <a:cs typeface="Calibri"/>
              </a:rPr>
              <a:t> </a:t>
            </a:r>
            <a:r>
              <a:rPr lang="pt-BR" sz="2400" spc="-35" dirty="0">
                <a:cs typeface="Calibri"/>
              </a:rPr>
              <a:t>r</a:t>
            </a:r>
            <a:r>
              <a:rPr lang="pt-BR" sz="2400" spc="-10" dirty="0">
                <a:cs typeface="Calibri"/>
              </a:rPr>
              <a:t>o</a:t>
            </a:r>
            <a:r>
              <a:rPr lang="pt-BR" sz="2400" spc="-30" dirty="0">
                <a:cs typeface="Calibri"/>
              </a:rPr>
              <a:t>m</a:t>
            </a:r>
            <a:r>
              <a:rPr lang="pt-BR" sz="2400" spc="-5" dirty="0">
                <a:cs typeface="Calibri"/>
              </a:rPr>
              <a:t>an</a:t>
            </a:r>
            <a:r>
              <a:rPr lang="pt-BR" sz="2400" spc="10" dirty="0">
                <a:cs typeface="Calibri"/>
              </a:rPr>
              <a:t>o</a:t>
            </a:r>
            <a:r>
              <a:rPr lang="pt-BR" sz="2400" spc="-10" dirty="0">
                <a:cs typeface="Calibri"/>
              </a:rPr>
              <a:t>s</a:t>
            </a:r>
            <a:r>
              <a:rPr lang="pt-BR" sz="2400" spc="-5" dirty="0">
                <a:cs typeface="Calibri"/>
              </a:rPr>
              <a:t> </a:t>
            </a:r>
            <a:r>
              <a:rPr lang="pt-BR" sz="2400" spc="-70" dirty="0">
                <a:cs typeface="Calibri"/>
              </a:rPr>
              <a:t>f</a:t>
            </a:r>
            <a:r>
              <a:rPr lang="pt-BR" sz="2400" spc="-10" dirty="0">
                <a:cs typeface="Calibri"/>
              </a:rPr>
              <a:t>o</a:t>
            </a:r>
            <a:r>
              <a:rPr lang="pt-BR" sz="2400" spc="-60" dirty="0">
                <a:cs typeface="Calibri"/>
              </a:rPr>
              <a:t>r</a:t>
            </a:r>
            <a:r>
              <a:rPr lang="pt-BR" sz="2400" spc="15" dirty="0">
                <a:cs typeface="Calibri"/>
              </a:rPr>
              <a:t>a</a:t>
            </a:r>
            <a:r>
              <a:rPr lang="pt-BR" sz="2400" spc="-20" dirty="0">
                <a:cs typeface="Calibri"/>
              </a:rPr>
              <a:t>m</a:t>
            </a:r>
            <a:r>
              <a:rPr lang="pt-BR" sz="2400" dirty="0">
                <a:cs typeface="Calibri"/>
              </a:rPr>
              <a:t>  </a:t>
            </a:r>
            <a:r>
              <a:rPr lang="pt-BR" sz="2400" spc="-165" dirty="0">
                <a:cs typeface="Calibri"/>
              </a:rPr>
              <a:t> </a:t>
            </a:r>
            <a:r>
              <a:rPr lang="pt-BR" sz="2400" spc="-10" dirty="0">
                <a:cs typeface="Calibri"/>
              </a:rPr>
              <a:t>os</a:t>
            </a:r>
            <a:r>
              <a:rPr lang="pt-BR" sz="2400" dirty="0">
                <a:cs typeface="Calibri"/>
              </a:rPr>
              <a:t>  </a:t>
            </a:r>
            <a:r>
              <a:rPr lang="pt-BR" sz="2400" spc="-170" dirty="0">
                <a:cs typeface="Calibri"/>
              </a:rPr>
              <a:t> </a:t>
            </a:r>
            <a:r>
              <a:rPr lang="pt-BR" sz="2400" spc="-10" dirty="0">
                <a:cs typeface="Calibri"/>
              </a:rPr>
              <a:t>po</a:t>
            </a:r>
            <a:r>
              <a:rPr lang="pt-BR" sz="2400" spc="-50" dirty="0">
                <a:cs typeface="Calibri"/>
              </a:rPr>
              <a:t>v</a:t>
            </a:r>
            <a:r>
              <a:rPr lang="pt-BR" sz="2400" spc="-10" dirty="0">
                <a:cs typeface="Calibri"/>
              </a:rPr>
              <a:t>os</a:t>
            </a:r>
            <a:r>
              <a:rPr lang="pt-BR" sz="2400" dirty="0">
                <a:cs typeface="Calibri"/>
              </a:rPr>
              <a:t>  </a:t>
            </a:r>
            <a:r>
              <a:rPr lang="pt-BR" sz="2400" spc="-170" dirty="0">
                <a:cs typeface="Calibri"/>
              </a:rPr>
              <a:t> </a:t>
            </a:r>
            <a:r>
              <a:rPr lang="pt-BR" sz="2400" spc="-5" dirty="0">
                <a:cs typeface="Calibri"/>
              </a:rPr>
              <a:t>qu</a:t>
            </a:r>
            <a:r>
              <a:rPr lang="pt-BR" sz="2400" spc="-10" dirty="0">
                <a:cs typeface="Calibri"/>
              </a:rPr>
              <a:t>e</a:t>
            </a:r>
            <a:r>
              <a:rPr lang="pt-BR" sz="2400" dirty="0">
                <a:cs typeface="Calibri"/>
              </a:rPr>
              <a:t>  </a:t>
            </a:r>
            <a:r>
              <a:rPr lang="pt-BR" sz="2400" spc="-165" dirty="0">
                <a:cs typeface="Calibri"/>
              </a:rPr>
              <a:t> </a:t>
            </a:r>
            <a:r>
              <a:rPr lang="pt-BR" sz="2400" spc="-30" dirty="0">
                <a:cs typeface="Calibri"/>
              </a:rPr>
              <a:t>n</a:t>
            </a:r>
            <a:r>
              <a:rPr lang="pt-BR" sz="2400" spc="-10" dirty="0">
                <a:cs typeface="Calibri"/>
              </a:rPr>
              <a:t>os</a:t>
            </a:r>
            <a:r>
              <a:rPr lang="pt-BR" sz="2400" dirty="0">
                <a:cs typeface="Calibri"/>
              </a:rPr>
              <a:t>  </a:t>
            </a:r>
            <a:r>
              <a:rPr lang="pt-BR" sz="2400" spc="-170" dirty="0">
                <a:cs typeface="Calibri"/>
              </a:rPr>
              <a:t> </a:t>
            </a:r>
            <a:r>
              <a:rPr lang="pt-BR" sz="2400" spc="-10" dirty="0">
                <a:cs typeface="Calibri"/>
              </a:rPr>
              <a:t>l</a:t>
            </a:r>
            <a:r>
              <a:rPr lang="pt-BR" sz="2400" spc="-20" dirty="0">
                <a:cs typeface="Calibri"/>
              </a:rPr>
              <a:t>e</a:t>
            </a:r>
            <a:r>
              <a:rPr lang="pt-BR" sz="2400" spc="-60" dirty="0">
                <a:cs typeface="Calibri"/>
              </a:rPr>
              <a:t>g</a:t>
            </a:r>
            <a:r>
              <a:rPr lang="pt-BR" sz="2400" spc="15" dirty="0">
                <a:cs typeface="Calibri"/>
              </a:rPr>
              <a:t>a</a:t>
            </a:r>
            <a:r>
              <a:rPr lang="pt-BR" sz="2400" spc="-60" dirty="0">
                <a:cs typeface="Calibri"/>
              </a:rPr>
              <a:t>r</a:t>
            </a:r>
            <a:r>
              <a:rPr lang="pt-BR" sz="2400" spc="15" dirty="0">
                <a:cs typeface="Calibri"/>
              </a:rPr>
              <a:t>a</a:t>
            </a:r>
            <a:r>
              <a:rPr lang="pt-BR" sz="2400" spc="-20" dirty="0">
                <a:cs typeface="Calibri"/>
              </a:rPr>
              <a:t>m</a:t>
            </a:r>
            <a:r>
              <a:rPr lang="pt-BR" sz="2400" dirty="0">
                <a:cs typeface="Calibri"/>
              </a:rPr>
              <a:t>  </a:t>
            </a:r>
            <a:r>
              <a:rPr lang="pt-BR" sz="2400" spc="-165" dirty="0">
                <a:cs typeface="Calibri"/>
              </a:rPr>
              <a:t> </a:t>
            </a:r>
            <a:r>
              <a:rPr lang="pt-BR" sz="2400" spc="-10" dirty="0">
                <a:cs typeface="Calibri"/>
              </a:rPr>
              <a:t>i</a:t>
            </a:r>
            <a:r>
              <a:rPr lang="pt-BR" sz="2400" spc="-5" dirty="0">
                <a:cs typeface="Calibri"/>
              </a:rPr>
              <a:t>n</a:t>
            </a:r>
            <a:r>
              <a:rPr lang="pt-BR" sz="2400" spc="-50" dirty="0">
                <a:cs typeface="Calibri"/>
              </a:rPr>
              <a:t>s</a:t>
            </a:r>
            <a:r>
              <a:rPr lang="pt-BR" sz="2400" spc="-10" dirty="0">
                <a:cs typeface="Calibri"/>
              </a:rPr>
              <a:t>tr</a:t>
            </a:r>
            <a:r>
              <a:rPr lang="pt-BR" sz="2400" spc="-5" dirty="0">
                <a:cs typeface="Calibri"/>
              </a:rPr>
              <a:t>um</a:t>
            </a:r>
            <a:r>
              <a:rPr lang="pt-BR" sz="2400" spc="-20" dirty="0">
                <a:cs typeface="Calibri"/>
              </a:rPr>
              <a:t>e</a:t>
            </a:r>
            <a:r>
              <a:rPr lang="pt-BR" sz="2400" spc="-30" dirty="0">
                <a:cs typeface="Calibri"/>
              </a:rPr>
              <a:t>nt</a:t>
            </a:r>
            <a:r>
              <a:rPr lang="pt-BR" sz="2400" spc="10" dirty="0">
                <a:cs typeface="Calibri"/>
              </a:rPr>
              <a:t>o</a:t>
            </a:r>
            <a:r>
              <a:rPr lang="pt-BR" sz="2400" spc="-10" dirty="0">
                <a:cs typeface="Calibri"/>
              </a:rPr>
              <a:t>s</a:t>
            </a:r>
            <a:r>
              <a:rPr lang="pt-BR" sz="2400" dirty="0">
                <a:cs typeface="Calibri"/>
              </a:rPr>
              <a:t>  </a:t>
            </a:r>
            <a:r>
              <a:rPr lang="pt-BR" sz="2400" spc="-170" dirty="0">
                <a:cs typeface="Calibri"/>
              </a:rPr>
              <a:t> </a:t>
            </a:r>
            <a:r>
              <a:rPr lang="pt-BR" sz="2400" spc="-10" dirty="0">
                <a:cs typeface="Calibri"/>
              </a:rPr>
              <a:t>e</a:t>
            </a:r>
            <a:r>
              <a:rPr lang="pt-BR" sz="2400" dirty="0">
                <a:cs typeface="Calibri"/>
              </a:rPr>
              <a:t>  </a:t>
            </a:r>
            <a:r>
              <a:rPr lang="pt-BR" sz="2400" spc="-165" dirty="0">
                <a:cs typeface="Calibri"/>
              </a:rPr>
              <a:t> </a:t>
            </a:r>
            <a:r>
              <a:rPr lang="pt-BR" sz="2400" spc="-10" dirty="0">
                <a:cs typeface="Calibri"/>
              </a:rPr>
              <a:t>p</a:t>
            </a:r>
            <a:r>
              <a:rPr lang="pt-BR" sz="2400" spc="-35" dirty="0">
                <a:cs typeface="Calibri"/>
              </a:rPr>
              <a:t>ro</a:t>
            </a:r>
            <a:r>
              <a:rPr lang="pt-BR" sz="2400" spc="-15" dirty="0">
                <a:cs typeface="Calibri"/>
              </a:rPr>
              <a:t>c</a:t>
            </a:r>
            <a:r>
              <a:rPr lang="pt-BR" sz="2400" dirty="0">
                <a:cs typeface="Calibri"/>
              </a:rPr>
              <a:t>es</a:t>
            </a:r>
            <a:r>
              <a:rPr lang="pt-BR" sz="2400" spc="-25" dirty="0">
                <a:cs typeface="Calibri"/>
              </a:rPr>
              <a:t>s</a:t>
            </a:r>
            <a:r>
              <a:rPr lang="pt-BR" sz="2400" spc="-10" dirty="0">
                <a:cs typeface="Calibri"/>
              </a:rPr>
              <a:t>os</a:t>
            </a:r>
            <a:r>
              <a:rPr lang="pt-BR" sz="2400" dirty="0">
                <a:cs typeface="Calibri"/>
              </a:rPr>
              <a:t>  </a:t>
            </a:r>
            <a:r>
              <a:rPr lang="pt-BR" sz="2400" spc="-170" dirty="0">
                <a:cs typeface="Calibri"/>
              </a:rPr>
              <a:t> </a:t>
            </a:r>
            <a:r>
              <a:rPr lang="pt-BR" sz="2400" spc="-5" dirty="0">
                <a:cs typeface="Calibri"/>
              </a:rPr>
              <a:t>qu</a:t>
            </a:r>
            <a:r>
              <a:rPr lang="pt-BR" sz="2400" spc="-20" dirty="0">
                <a:cs typeface="Calibri"/>
              </a:rPr>
              <a:t>e</a:t>
            </a:r>
            <a:r>
              <a:rPr lang="pt-BR" sz="2400" spc="-5" dirty="0">
                <a:cs typeface="Calibri"/>
              </a:rPr>
              <a:t>,</a:t>
            </a:r>
            <a:r>
              <a:rPr lang="pt-BR" sz="2400" dirty="0">
                <a:cs typeface="Calibri"/>
              </a:rPr>
              <a:t>  </a:t>
            </a:r>
            <a:r>
              <a:rPr lang="pt-BR" sz="2400" spc="-150" dirty="0">
                <a:cs typeface="Calibri"/>
              </a:rPr>
              <a:t> </a:t>
            </a:r>
            <a:r>
              <a:rPr lang="pt-BR" sz="2400" spc="-25" dirty="0">
                <a:cs typeface="Calibri"/>
              </a:rPr>
              <a:t>em</a:t>
            </a:r>
            <a:r>
              <a:rPr lang="pt-BR" sz="2400" spc="-5" dirty="0">
                <a:cs typeface="Calibri"/>
              </a:rPr>
              <a:t>b</a:t>
            </a:r>
            <a:r>
              <a:rPr lang="pt-BR" sz="2400" spc="-10" dirty="0">
                <a:cs typeface="Calibri"/>
              </a:rPr>
              <a:t>o</a:t>
            </a:r>
            <a:r>
              <a:rPr lang="pt-BR" sz="2400" spc="-60" dirty="0">
                <a:cs typeface="Calibri"/>
              </a:rPr>
              <a:t>r</a:t>
            </a:r>
            <a:r>
              <a:rPr lang="pt-BR" sz="2400" spc="-10" dirty="0">
                <a:cs typeface="Calibri"/>
              </a:rPr>
              <a:t>a rudi</a:t>
            </a:r>
            <a:r>
              <a:rPr lang="pt-BR" sz="2400" spc="-25" dirty="0">
                <a:cs typeface="Calibri"/>
              </a:rPr>
              <a:t>me</a:t>
            </a:r>
            <a:r>
              <a:rPr lang="pt-BR" sz="2400" spc="-30" dirty="0">
                <a:cs typeface="Calibri"/>
              </a:rPr>
              <a:t>nt</a:t>
            </a:r>
            <a:r>
              <a:rPr lang="pt-BR" sz="2400" spc="15" dirty="0">
                <a:cs typeface="Calibri"/>
              </a:rPr>
              <a:t>a</a:t>
            </a:r>
            <a:r>
              <a:rPr lang="pt-BR" sz="2400" spc="-35" dirty="0">
                <a:cs typeface="Calibri"/>
              </a:rPr>
              <a:t>r</a:t>
            </a:r>
            <a:r>
              <a:rPr lang="pt-BR" sz="2400" dirty="0">
                <a:cs typeface="Calibri"/>
              </a:rPr>
              <a:t>e</a:t>
            </a:r>
            <a:r>
              <a:rPr lang="pt-BR" sz="2400" spc="-25" dirty="0">
                <a:cs typeface="Calibri"/>
              </a:rPr>
              <a:t>s</a:t>
            </a:r>
            <a:r>
              <a:rPr lang="pt-BR" sz="2400" spc="-5" dirty="0">
                <a:cs typeface="Calibri"/>
              </a:rPr>
              <a:t>,</a:t>
            </a:r>
            <a:r>
              <a:rPr lang="pt-BR" sz="2400" dirty="0">
                <a:cs typeface="Calibri"/>
              </a:rPr>
              <a:t> </a:t>
            </a:r>
            <a:r>
              <a:rPr lang="pt-BR" sz="2400" spc="-105" dirty="0">
                <a:cs typeface="Calibri"/>
              </a:rPr>
              <a:t> </a:t>
            </a:r>
            <a:r>
              <a:rPr lang="pt-BR" sz="2400" dirty="0">
                <a:cs typeface="Calibri"/>
              </a:rPr>
              <a:t>s</a:t>
            </a:r>
            <a:r>
              <a:rPr lang="pt-BR" sz="2400" spc="-20" dirty="0">
                <a:cs typeface="Calibri"/>
              </a:rPr>
              <a:t>e</a:t>
            </a:r>
            <a:r>
              <a:rPr lang="pt-BR" sz="2400" spc="30" dirty="0">
                <a:cs typeface="Calibri"/>
              </a:rPr>
              <a:t>r</a:t>
            </a:r>
            <a:r>
              <a:rPr lang="pt-BR" sz="2400" spc="-25" dirty="0">
                <a:cs typeface="Calibri"/>
              </a:rPr>
              <a:t>v</a:t>
            </a:r>
            <a:r>
              <a:rPr lang="pt-BR" sz="2400" spc="-10" dirty="0">
                <a:cs typeface="Calibri"/>
              </a:rPr>
              <a:t>i</a:t>
            </a:r>
            <a:r>
              <a:rPr lang="pt-BR" sz="2400" spc="-60" dirty="0">
                <a:cs typeface="Calibri"/>
              </a:rPr>
              <a:t>r</a:t>
            </a:r>
            <a:r>
              <a:rPr lang="pt-BR" sz="2400" spc="15" dirty="0">
                <a:cs typeface="Calibri"/>
              </a:rPr>
              <a:t>a</a:t>
            </a:r>
            <a:r>
              <a:rPr lang="pt-BR" sz="2400" spc="-20" dirty="0">
                <a:cs typeface="Calibri"/>
              </a:rPr>
              <a:t>m</a:t>
            </a:r>
            <a:r>
              <a:rPr lang="pt-BR" sz="2400" dirty="0">
                <a:cs typeface="Calibri"/>
              </a:rPr>
              <a:t> </a:t>
            </a:r>
            <a:r>
              <a:rPr lang="pt-BR" sz="2400" spc="-120" dirty="0">
                <a:cs typeface="Calibri"/>
              </a:rPr>
              <a:t> </a:t>
            </a:r>
            <a:r>
              <a:rPr lang="pt-BR" sz="2400" spc="-10" dirty="0">
                <a:cs typeface="Calibri"/>
              </a:rPr>
              <a:t>p</a:t>
            </a:r>
            <a:r>
              <a:rPr lang="pt-BR" sz="2400" spc="-5" dirty="0">
                <a:cs typeface="Calibri"/>
              </a:rPr>
              <a:t>a</a:t>
            </a:r>
            <a:r>
              <a:rPr lang="pt-BR" sz="2400" spc="-60" dirty="0">
                <a:cs typeface="Calibri"/>
              </a:rPr>
              <a:t>r</a:t>
            </a:r>
            <a:r>
              <a:rPr lang="pt-BR" sz="2400" spc="-10" dirty="0">
                <a:cs typeface="Calibri"/>
              </a:rPr>
              <a:t>a</a:t>
            </a:r>
            <a:r>
              <a:rPr lang="pt-BR" sz="2400" dirty="0">
                <a:cs typeface="Calibri"/>
              </a:rPr>
              <a:t> </a:t>
            </a:r>
            <a:r>
              <a:rPr lang="pt-BR" sz="2400" spc="-85" dirty="0">
                <a:cs typeface="Calibri"/>
              </a:rPr>
              <a:t> </a:t>
            </a:r>
            <a:r>
              <a:rPr lang="pt-BR" sz="2400" spc="-10" dirty="0">
                <a:cs typeface="Calibri"/>
              </a:rPr>
              <a:t>d</a:t>
            </a:r>
            <a:r>
              <a:rPr lang="pt-BR" sz="2400" spc="-20" dirty="0">
                <a:cs typeface="Calibri"/>
              </a:rPr>
              <a:t>e</a:t>
            </a:r>
            <a:r>
              <a:rPr lang="pt-BR" sz="2400" dirty="0">
                <a:cs typeface="Calibri"/>
              </a:rPr>
              <a:t>s</a:t>
            </a:r>
            <a:r>
              <a:rPr lang="pt-BR" sz="2400" spc="-15" dirty="0">
                <a:cs typeface="Calibri"/>
              </a:rPr>
              <a:t>c</a:t>
            </a:r>
            <a:r>
              <a:rPr lang="pt-BR" sz="2400" spc="-35" dirty="0">
                <a:cs typeface="Calibri"/>
              </a:rPr>
              <a:t>r</a:t>
            </a:r>
            <a:r>
              <a:rPr lang="pt-BR" sz="2400" dirty="0">
                <a:cs typeface="Calibri"/>
              </a:rPr>
              <a:t>e</a:t>
            </a:r>
            <a:r>
              <a:rPr lang="pt-BR" sz="2400" spc="-50" dirty="0">
                <a:cs typeface="Calibri"/>
              </a:rPr>
              <a:t>v</a:t>
            </a:r>
            <a:r>
              <a:rPr lang="pt-BR" sz="2400" spc="-20" dirty="0">
                <a:cs typeface="Calibri"/>
              </a:rPr>
              <a:t>e</a:t>
            </a:r>
            <a:r>
              <a:rPr lang="pt-BR" sz="2400" spc="-180" dirty="0">
                <a:cs typeface="Calibri"/>
              </a:rPr>
              <a:t>r</a:t>
            </a:r>
            <a:r>
              <a:rPr lang="pt-BR" sz="2400" spc="-5" dirty="0">
                <a:cs typeface="Calibri"/>
              </a:rPr>
              <a:t>,</a:t>
            </a:r>
            <a:r>
              <a:rPr lang="pt-BR" sz="2400" dirty="0">
                <a:cs typeface="Calibri"/>
              </a:rPr>
              <a:t> </a:t>
            </a:r>
            <a:r>
              <a:rPr lang="pt-BR" sz="2400" spc="-110" dirty="0">
                <a:cs typeface="Calibri"/>
              </a:rPr>
              <a:t> </a:t>
            </a:r>
            <a:r>
              <a:rPr lang="pt-BR" sz="2400" spc="-10" dirty="0">
                <a:cs typeface="Calibri"/>
              </a:rPr>
              <a:t>d</a:t>
            </a:r>
            <a:r>
              <a:rPr lang="pt-BR" sz="2400" dirty="0">
                <a:cs typeface="Calibri"/>
              </a:rPr>
              <a:t>e</a:t>
            </a:r>
            <a:r>
              <a:rPr lang="pt-BR" sz="2400" spc="-10" dirty="0">
                <a:cs typeface="Calibri"/>
              </a:rPr>
              <a:t>l</a:t>
            </a:r>
            <a:r>
              <a:rPr lang="pt-BR" sz="2400" spc="10" dirty="0">
                <a:cs typeface="Calibri"/>
              </a:rPr>
              <a:t>i</a:t>
            </a:r>
            <a:r>
              <a:rPr lang="pt-BR" sz="2400" spc="-30" dirty="0">
                <a:cs typeface="Calibri"/>
              </a:rPr>
              <a:t>m</a:t>
            </a:r>
            <a:r>
              <a:rPr lang="pt-BR" sz="2400" spc="-10" dirty="0">
                <a:cs typeface="Calibri"/>
              </a:rPr>
              <a:t>i</a:t>
            </a:r>
            <a:r>
              <a:rPr lang="pt-BR" sz="2400" spc="-30" dirty="0">
                <a:cs typeface="Calibri"/>
              </a:rPr>
              <a:t>t</a:t>
            </a:r>
            <a:r>
              <a:rPr lang="pt-BR" sz="2400" spc="-5" dirty="0">
                <a:cs typeface="Calibri"/>
              </a:rPr>
              <a:t>a</a:t>
            </a:r>
            <a:r>
              <a:rPr lang="pt-BR" sz="2400" spc="-10" dirty="0">
                <a:cs typeface="Calibri"/>
              </a:rPr>
              <a:t>r</a:t>
            </a:r>
            <a:r>
              <a:rPr lang="pt-BR" sz="2400" dirty="0">
                <a:cs typeface="Calibri"/>
              </a:rPr>
              <a:t> </a:t>
            </a:r>
            <a:r>
              <a:rPr lang="pt-BR" sz="2400" spc="-90" dirty="0">
                <a:cs typeface="Calibri"/>
              </a:rPr>
              <a:t> </a:t>
            </a:r>
            <a:r>
              <a:rPr lang="pt-BR" sz="2400" spc="-10" dirty="0">
                <a:cs typeface="Calibri"/>
              </a:rPr>
              <a:t>e</a:t>
            </a:r>
            <a:r>
              <a:rPr lang="pt-BR" sz="2400" dirty="0">
                <a:cs typeface="Calibri"/>
              </a:rPr>
              <a:t> </a:t>
            </a:r>
            <a:r>
              <a:rPr lang="pt-BR" sz="2400" spc="-120" dirty="0">
                <a:cs typeface="Calibri"/>
              </a:rPr>
              <a:t> </a:t>
            </a:r>
            <a:r>
              <a:rPr lang="pt-BR" sz="2400" spc="-30" dirty="0">
                <a:cs typeface="Calibri"/>
              </a:rPr>
              <a:t>a</a:t>
            </a:r>
            <a:r>
              <a:rPr lang="pt-BR" sz="2400" spc="-50" dirty="0">
                <a:cs typeface="Calibri"/>
              </a:rPr>
              <a:t>v</a:t>
            </a:r>
            <a:r>
              <a:rPr lang="pt-BR" sz="2400" spc="-5" dirty="0">
                <a:cs typeface="Calibri"/>
              </a:rPr>
              <a:t>a</a:t>
            </a:r>
            <a:r>
              <a:rPr lang="pt-BR" sz="2400" spc="-10" dirty="0">
                <a:cs typeface="Calibri"/>
              </a:rPr>
              <a:t>li</a:t>
            </a:r>
            <a:r>
              <a:rPr lang="pt-BR" sz="2400" spc="-5" dirty="0">
                <a:cs typeface="Calibri"/>
              </a:rPr>
              <a:t>a</a:t>
            </a:r>
            <a:r>
              <a:rPr lang="pt-BR" sz="2400" spc="-10" dirty="0">
                <a:cs typeface="Calibri"/>
              </a:rPr>
              <a:t>r</a:t>
            </a:r>
            <a:r>
              <a:rPr lang="pt-BR" sz="2400" dirty="0">
                <a:cs typeface="Calibri"/>
              </a:rPr>
              <a:t> </a:t>
            </a:r>
            <a:r>
              <a:rPr lang="pt-BR" sz="2400" spc="-90" dirty="0">
                <a:cs typeface="Calibri"/>
              </a:rPr>
              <a:t> </a:t>
            </a:r>
            <a:r>
              <a:rPr lang="pt-BR" sz="2400" spc="-5" dirty="0">
                <a:cs typeface="Calibri"/>
              </a:rPr>
              <a:t>p</a:t>
            </a:r>
            <a:r>
              <a:rPr lang="pt-BR" sz="2400" spc="-35" dirty="0">
                <a:cs typeface="Calibri"/>
              </a:rPr>
              <a:t>r</a:t>
            </a:r>
            <a:r>
              <a:rPr lang="pt-BR" sz="2400" spc="-10" dirty="0">
                <a:cs typeface="Calibri"/>
              </a:rPr>
              <a:t>o</a:t>
            </a:r>
            <a:r>
              <a:rPr lang="pt-BR" sz="2400" spc="-5" dirty="0">
                <a:cs typeface="Calibri"/>
              </a:rPr>
              <a:t>p</a:t>
            </a:r>
            <a:r>
              <a:rPr lang="pt-BR" sz="2400" spc="-10" dirty="0">
                <a:cs typeface="Calibri"/>
              </a:rPr>
              <a:t>ri</a:t>
            </a:r>
            <a:r>
              <a:rPr lang="pt-BR" sz="2400" spc="-20" dirty="0">
                <a:cs typeface="Calibri"/>
              </a:rPr>
              <a:t>e</a:t>
            </a:r>
            <a:r>
              <a:rPr lang="pt-BR" sz="2400" spc="-5" dirty="0">
                <a:cs typeface="Calibri"/>
              </a:rPr>
              <a:t>dad</a:t>
            </a:r>
            <a:r>
              <a:rPr lang="pt-BR" sz="2400" spc="-20" dirty="0">
                <a:cs typeface="Calibri"/>
              </a:rPr>
              <a:t>e</a:t>
            </a:r>
            <a:r>
              <a:rPr lang="pt-BR" sz="2400" spc="-10" dirty="0">
                <a:cs typeface="Calibri"/>
              </a:rPr>
              <a:t>s</a:t>
            </a:r>
            <a:r>
              <a:rPr lang="pt-BR" sz="2400" dirty="0">
                <a:cs typeface="Calibri"/>
              </a:rPr>
              <a:t> </a:t>
            </a:r>
            <a:r>
              <a:rPr lang="pt-BR" sz="2400" spc="-125" dirty="0">
                <a:cs typeface="Calibri"/>
              </a:rPr>
              <a:t> </a:t>
            </a:r>
            <a:r>
              <a:rPr lang="pt-BR" sz="2400" spc="-30" dirty="0">
                <a:cs typeface="Calibri"/>
              </a:rPr>
              <a:t>t</a:t>
            </a:r>
            <a:r>
              <a:rPr lang="pt-BR" sz="2400" spc="-5" dirty="0">
                <a:cs typeface="Calibri"/>
              </a:rPr>
              <a:t>a</a:t>
            </a:r>
            <a:r>
              <a:rPr lang="pt-BR" sz="2400" spc="-30" dirty="0">
                <a:cs typeface="Calibri"/>
              </a:rPr>
              <a:t>nto</a:t>
            </a:r>
            <a:r>
              <a:rPr lang="pt-BR" sz="2400" spc="-25" dirty="0">
                <a:cs typeface="Calibri"/>
              </a:rPr>
              <a:t> </a:t>
            </a:r>
            <a:r>
              <a:rPr lang="pt-BR" sz="2400" spc="-5" dirty="0">
                <a:cs typeface="Calibri"/>
              </a:rPr>
              <a:t>u</a:t>
            </a:r>
            <a:r>
              <a:rPr lang="pt-BR" sz="2400" spc="-10" dirty="0">
                <a:cs typeface="Calibri"/>
              </a:rPr>
              <a:t>r</a:t>
            </a:r>
            <a:r>
              <a:rPr lang="pt-BR" sz="2400" spc="-5" dirty="0">
                <a:cs typeface="Calibri"/>
              </a:rPr>
              <a:t>bana</a:t>
            </a:r>
            <a:r>
              <a:rPr lang="pt-BR" sz="2400" spc="-10" dirty="0">
                <a:cs typeface="Calibri"/>
              </a:rPr>
              <a:t>s </a:t>
            </a:r>
            <a:r>
              <a:rPr lang="pt-BR" sz="2400" spc="-40" dirty="0">
                <a:cs typeface="Calibri"/>
              </a:rPr>
              <a:t>c</a:t>
            </a:r>
            <a:r>
              <a:rPr lang="pt-BR" sz="2400" spc="-10" dirty="0">
                <a:cs typeface="Calibri"/>
              </a:rPr>
              <a:t>o</a:t>
            </a:r>
            <a:r>
              <a:rPr lang="pt-BR" sz="2400" spc="-30" dirty="0">
                <a:cs typeface="Calibri"/>
              </a:rPr>
              <a:t>m</a:t>
            </a:r>
            <a:r>
              <a:rPr lang="pt-BR" sz="2400" spc="-15" dirty="0">
                <a:cs typeface="Calibri"/>
              </a:rPr>
              <a:t>o</a:t>
            </a:r>
            <a:r>
              <a:rPr lang="pt-BR" sz="2400" spc="30" dirty="0">
                <a:cs typeface="Calibri"/>
              </a:rPr>
              <a:t> </a:t>
            </a:r>
            <a:r>
              <a:rPr lang="pt-BR" sz="2400" spc="-10" dirty="0">
                <a:cs typeface="Calibri"/>
              </a:rPr>
              <a:t>ru</a:t>
            </a:r>
            <a:r>
              <a:rPr lang="pt-BR" sz="2400" spc="-60" dirty="0">
                <a:cs typeface="Calibri"/>
              </a:rPr>
              <a:t>r</a:t>
            </a:r>
            <a:r>
              <a:rPr lang="pt-BR" sz="2400" spc="-5" dirty="0">
                <a:cs typeface="Calibri"/>
              </a:rPr>
              <a:t>a</a:t>
            </a:r>
            <a:r>
              <a:rPr lang="pt-BR" sz="2400" spc="-10" dirty="0">
                <a:cs typeface="Calibri"/>
              </a:rPr>
              <a:t>i</a:t>
            </a:r>
            <a:r>
              <a:rPr lang="pt-BR" sz="2400" spc="-25" dirty="0">
                <a:cs typeface="Calibri"/>
              </a:rPr>
              <a:t>s</a:t>
            </a:r>
            <a:r>
              <a:rPr lang="pt-BR" sz="2400" spc="-5" dirty="0">
                <a:cs typeface="Calibri"/>
              </a:rPr>
              <a:t>,</a:t>
            </a:r>
            <a:r>
              <a:rPr lang="pt-BR" sz="2400" spc="30" dirty="0">
                <a:cs typeface="Calibri"/>
              </a:rPr>
              <a:t> </a:t>
            </a:r>
            <a:r>
              <a:rPr lang="pt-BR" sz="2400" spc="-40" dirty="0">
                <a:cs typeface="Calibri"/>
              </a:rPr>
              <a:t>c</a:t>
            </a:r>
            <a:r>
              <a:rPr lang="pt-BR" sz="2400" spc="-10" dirty="0">
                <a:cs typeface="Calibri"/>
              </a:rPr>
              <a:t>o</a:t>
            </a:r>
            <a:r>
              <a:rPr lang="pt-BR" sz="2400" spc="-20" dirty="0">
                <a:cs typeface="Calibri"/>
              </a:rPr>
              <a:t>m</a:t>
            </a:r>
            <a:r>
              <a:rPr lang="pt-BR" sz="2400" spc="20" dirty="0">
                <a:cs typeface="Calibri"/>
              </a:rPr>
              <a:t> </a:t>
            </a:r>
            <a:r>
              <a:rPr lang="pt-BR" sz="2400" spc="-20" dirty="0">
                <a:cs typeface="Calibri"/>
              </a:rPr>
              <a:t>f</a:t>
            </a:r>
            <a:r>
              <a:rPr lang="pt-BR" sz="2400" spc="-10" dirty="0">
                <a:cs typeface="Calibri"/>
              </a:rPr>
              <a:t>in</a:t>
            </a:r>
            <a:r>
              <a:rPr lang="pt-BR" sz="2400" spc="-5" dirty="0">
                <a:cs typeface="Calibri"/>
              </a:rPr>
              <a:t>a</a:t>
            </a:r>
            <a:r>
              <a:rPr lang="pt-BR" sz="2400" spc="-10" dirty="0">
                <a:cs typeface="Calibri"/>
              </a:rPr>
              <a:t>lid</a:t>
            </a:r>
            <a:r>
              <a:rPr lang="pt-BR" sz="2400" spc="-5" dirty="0">
                <a:cs typeface="Calibri"/>
              </a:rPr>
              <a:t>a</a:t>
            </a:r>
            <a:r>
              <a:rPr lang="pt-BR" sz="2400" spc="-10" dirty="0">
                <a:cs typeface="Calibri"/>
              </a:rPr>
              <a:t>d</a:t>
            </a:r>
            <a:r>
              <a:rPr lang="pt-BR" sz="2400" spc="-20" dirty="0">
                <a:cs typeface="Calibri"/>
              </a:rPr>
              <a:t>e</a:t>
            </a:r>
            <a:r>
              <a:rPr lang="pt-BR" sz="2400" spc="-10" dirty="0">
                <a:cs typeface="Calibri"/>
              </a:rPr>
              <a:t>s</a:t>
            </a:r>
            <a:r>
              <a:rPr lang="pt-BR" sz="2400" spc="40" dirty="0">
                <a:cs typeface="Calibri"/>
              </a:rPr>
              <a:t> </a:t>
            </a:r>
            <a:r>
              <a:rPr lang="pt-BR" sz="2400" spc="-40" dirty="0">
                <a:cs typeface="Calibri"/>
              </a:rPr>
              <a:t>c</a:t>
            </a:r>
            <a:r>
              <a:rPr lang="pt-BR" sz="2400" spc="-5" dirty="0">
                <a:cs typeface="Calibri"/>
              </a:rPr>
              <a:t>ada</a:t>
            </a:r>
            <a:r>
              <a:rPr lang="pt-BR" sz="2400" spc="-45" dirty="0">
                <a:cs typeface="Calibri"/>
              </a:rPr>
              <a:t>s</a:t>
            </a:r>
            <a:r>
              <a:rPr lang="pt-BR" sz="2400" spc="-10" dirty="0">
                <a:cs typeface="Calibri"/>
              </a:rPr>
              <a:t>t</a:t>
            </a:r>
            <a:r>
              <a:rPr lang="pt-BR" sz="2400" spc="-60" dirty="0">
                <a:cs typeface="Calibri"/>
              </a:rPr>
              <a:t>r</a:t>
            </a:r>
            <a:r>
              <a:rPr lang="pt-BR" sz="2400" spc="-5" dirty="0">
                <a:cs typeface="Calibri"/>
              </a:rPr>
              <a:t>a</a:t>
            </a:r>
            <a:r>
              <a:rPr lang="pt-BR" sz="2400" spc="-10" dirty="0">
                <a:cs typeface="Calibri"/>
              </a:rPr>
              <a:t>i</a:t>
            </a:r>
            <a:r>
              <a:rPr lang="pt-BR" sz="2400" spc="-25" dirty="0">
                <a:cs typeface="Calibri"/>
              </a:rPr>
              <a:t>s</a:t>
            </a:r>
            <a:r>
              <a:rPr lang="pt-BR" sz="2400" spc="-5" dirty="0">
                <a:cs typeface="Calibri"/>
              </a:rPr>
              <a:t>.</a:t>
            </a:r>
            <a:endParaRPr lang="pt-BR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7087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547217" y="461390"/>
            <a:ext cx="4763135" cy="446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10"/>
              </a:lnSpc>
              <a:tabLst>
                <a:tab pos="527685" algn="l"/>
              </a:tabLst>
            </a:pPr>
            <a:r>
              <a:rPr sz="2400" dirty="0">
                <a:cs typeface="Arial"/>
              </a:rPr>
              <a:t>TEORIA</a:t>
            </a:r>
            <a:r>
              <a:rPr sz="2400" spc="-35" dirty="0">
                <a:cs typeface="Arial"/>
              </a:rPr>
              <a:t> </a:t>
            </a:r>
            <a:r>
              <a:rPr sz="2400" dirty="0">
                <a:cs typeface="Arial"/>
              </a:rPr>
              <a:t>DOS</a:t>
            </a:r>
            <a:r>
              <a:rPr sz="2400" spc="-10" dirty="0">
                <a:cs typeface="Arial"/>
              </a:rPr>
              <a:t> </a:t>
            </a:r>
            <a:r>
              <a:rPr sz="2400" dirty="0">
                <a:cs typeface="Arial"/>
              </a:rPr>
              <a:t>ERROS:</a:t>
            </a:r>
          </a:p>
        </p:txBody>
      </p:sp>
      <p:sp>
        <p:nvSpPr>
          <p:cNvPr id="24" name="object 19"/>
          <p:cNvSpPr txBox="1"/>
          <p:nvPr/>
        </p:nvSpPr>
        <p:spPr>
          <a:xfrm>
            <a:off x="0" y="1036446"/>
            <a:ext cx="9144000" cy="47654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7074">
              <a:lnSpc>
                <a:spcPct val="100000"/>
              </a:lnSpc>
              <a:buClr>
                <a:srgbClr val="0000FF"/>
              </a:buClr>
              <a:buSzPct val="85714"/>
              <a:tabLst>
                <a:tab pos="1000760" algn="l"/>
              </a:tabLst>
            </a:pPr>
            <a:r>
              <a:rPr sz="2400" spc="-15" dirty="0">
                <a:cs typeface="Arial"/>
              </a:rPr>
              <a:t>Erros</a:t>
            </a:r>
            <a:r>
              <a:rPr sz="2400" spc="-105" dirty="0">
                <a:cs typeface="Arial"/>
              </a:rPr>
              <a:t> </a:t>
            </a:r>
            <a:r>
              <a:rPr sz="2400" spc="-15" dirty="0">
                <a:cs typeface="Arial"/>
              </a:rPr>
              <a:t>Acidentais:</a:t>
            </a:r>
            <a:endParaRPr sz="2400" dirty="0">
              <a:cs typeface="Arial"/>
            </a:endParaRPr>
          </a:p>
          <a:p>
            <a:pPr marL="12700" marR="6350" algn="just">
              <a:lnSpc>
                <a:spcPct val="100000"/>
              </a:lnSpc>
              <a:spcBef>
                <a:spcPts val="30"/>
              </a:spcBef>
            </a:pPr>
            <a:r>
              <a:rPr sz="2400" dirty="0">
                <a:cs typeface="Arial"/>
              </a:rPr>
              <a:t>S</a:t>
            </a:r>
            <a:r>
              <a:rPr sz="2400" spc="-10" dirty="0">
                <a:cs typeface="Arial"/>
              </a:rPr>
              <a:t>ã</a:t>
            </a:r>
            <a:r>
              <a:rPr sz="2400" dirty="0">
                <a:cs typeface="Arial"/>
              </a:rPr>
              <a:t>o</a:t>
            </a:r>
            <a:r>
              <a:rPr sz="2400" spc="-10" dirty="0">
                <a:cs typeface="Arial"/>
              </a:rPr>
              <a:t> </a:t>
            </a:r>
            <a:r>
              <a:rPr sz="2400" dirty="0">
                <a:cs typeface="Arial"/>
              </a:rPr>
              <a:t>os</a:t>
            </a:r>
            <a:r>
              <a:rPr sz="2400" spc="-15" dirty="0">
                <a:cs typeface="Arial"/>
              </a:rPr>
              <a:t> </a:t>
            </a:r>
            <a:r>
              <a:rPr sz="2400" dirty="0">
                <a:cs typeface="Arial"/>
              </a:rPr>
              <a:t>erros</a:t>
            </a:r>
            <a:r>
              <a:rPr sz="2400" spc="10" dirty="0">
                <a:cs typeface="Arial"/>
              </a:rPr>
              <a:t> </a:t>
            </a:r>
            <a:r>
              <a:rPr sz="2400" dirty="0">
                <a:cs typeface="Arial"/>
              </a:rPr>
              <a:t>de</a:t>
            </a:r>
            <a:r>
              <a:rPr sz="2400" spc="-10" dirty="0">
                <a:cs typeface="Arial"/>
              </a:rPr>
              <a:t>v</a:t>
            </a:r>
            <a:r>
              <a:rPr sz="2400" dirty="0">
                <a:cs typeface="Arial"/>
              </a:rPr>
              <a:t>idos</a:t>
            </a:r>
            <a:r>
              <a:rPr sz="2400" spc="-10" dirty="0">
                <a:cs typeface="Arial"/>
              </a:rPr>
              <a:t> </a:t>
            </a:r>
            <a:r>
              <a:rPr sz="2400" dirty="0">
                <a:cs typeface="Arial"/>
              </a:rPr>
              <a:t>às açõ</a:t>
            </a:r>
            <a:r>
              <a:rPr sz="2400" spc="-10" dirty="0">
                <a:cs typeface="Arial"/>
              </a:rPr>
              <a:t>e</a:t>
            </a:r>
            <a:r>
              <a:rPr sz="2400" dirty="0">
                <a:cs typeface="Arial"/>
              </a:rPr>
              <a:t>s</a:t>
            </a:r>
            <a:r>
              <a:rPr sz="2400" spc="10" dirty="0">
                <a:cs typeface="Arial"/>
              </a:rPr>
              <a:t> </a:t>
            </a:r>
            <a:r>
              <a:rPr sz="2400" dirty="0">
                <a:cs typeface="Arial"/>
              </a:rPr>
              <a:t>simultâneas e indep</a:t>
            </a:r>
            <a:r>
              <a:rPr sz="2400" spc="-10" dirty="0">
                <a:cs typeface="Arial"/>
              </a:rPr>
              <a:t>e</a:t>
            </a:r>
            <a:r>
              <a:rPr sz="2400" dirty="0">
                <a:cs typeface="Arial"/>
              </a:rPr>
              <a:t>nd</a:t>
            </a:r>
            <a:r>
              <a:rPr sz="2400" spc="-10" dirty="0">
                <a:cs typeface="Arial"/>
              </a:rPr>
              <a:t>e</a:t>
            </a:r>
            <a:r>
              <a:rPr sz="2400" dirty="0">
                <a:cs typeface="Arial"/>
              </a:rPr>
              <a:t>ntes</a:t>
            </a:r>
            <a:r>
              <a:rPr sz="2400" spc="-10" dirty="0">
                <a:cs typeface="Arial"/>
              </a:rPr>
              <a:t> </a:t>
            </a:r>
            <a:r>
              <a:rPr sz="2400" dirty="0">
                <a:cs typeface="Arial"/>
              </a:rPr>
              <a:t>de</a:t>
            </a:r>
            <a:r>
              <a:rPr sz="2400" spc="-15" dirty="0">
                <a:cs typeface="Arial"/>
              </a:rPr>
              <a:t> </a:t>
            </a:r>
            <a:r>
              <a:rPr sz="2400" dirty="0">
                <a:cs typeface="Arial"/>
              </a:rPr>
              <a:t>ca</a:t>
            </a:r>
            <a:r>
              <a:rPr sz="2400" spc="-10" dirty="0">
                <a:cs typeface="Arial"/>
              </a:rPr>
              <a:t>u</a:t>
            </a:r>
            <a:r>
              <a:rPr sz="2400" dirty="0">
                <a:cs typeface="Arial"/>
              </a:rPr>
              <a:t>sas</a:t>
            </a:r>
            <a:r>
              <a:rPr sz="2400" spc="15" dirty="0">
                <a:cs typeface="Arial"/>
              </a:rPr>
              <a:t> </a:t>
            </a:r>
            <a:r>
              <a:rPr sz="2400" dirty="0">
                <a:cs typeface="Arial"/>
              </a:rPr>
              <a:t>diversas e des</a:t>
            </a:r>
            <a:r>
              <a:rPr sz="2400" spc="-10" dirty="0">
                <a:cs typeface="Arial"/>
              </a:rPr>
              <a:t>c</a:t>
            </a:r>
            <a:r>
              <a:rPr sz="2400" dirty="0">
                <a:cs typeface="Arial"/>
              </a:rPr>
              <a:t>onh</a:t>
            </a:r>
            <a:r>
              <a:rPr sz="2400" spc="-10" dirty="0">
                <a:cs typeface="Arial"/>
              </a:rPr>
              <a:t>e</a:t>
            </a:r>
            <a:r>
              <a:rPr sz="2400" dirty="0">
                <a:cs typeface="Arial"/>
              </a:rPr>
              <a:t>cidas. Po</a:t>
            </a:r>
            <a:r>
              <a:rPr sz="2400" spc="-10" dirty="0">
                <a:cs typeface="Arial"/>
              </a:rPr>
              <a:t>d</a:t>
            </a:r>
            <a:r>
              <a:rPr sz="2400" dirty="0">
                <a:cs typeface="Arial"/>
              </a:rPr>
              <a:t>erão</a:t>
            </a:r>
            <a:r>
              <a:rPr sz="2400" spc="-15" dirty="0">
                <a:cs typeface="Arial"/>
              </a:rPr>
              <a:t> </a:t>
            </a:r>
            <a:r>
              <a:rPr sz="2400" dirty="0">
                <a:cs typeface="Arial"/>
              </a:rPr>
              <a:t>apre</a:t>
            </a:r>
            <a:r>
              <a:rPr sz="2400" spc="-10" dirty="0">
                <a:cs typeface="Arial"/>
              </a:rPr>
              <a:t>s</a:t>
            </a:r>
            <a:r>
              <a:rPr sz="2400" dirty="0">
                <a:cs typeface="Arial"/>
              </a:rPr>
              <a:t>entar</a:t>
            </a:r>
            <a:r>
              <a:rPr sz="2400" spc="10" dirty="0">
                <a:cs typeface="Arial"/>
              </a:rPr>
              <a:t> </a:t>
            </a:r>
            <a:r>
              <a:rPr sz="2400" dirty="0">
                <a:cs typeface="Arial"/>
              </a:rPr>
              <a:t>ora valor p</a:t>
            </a:r>
            <a:r>
              <a:rPr sz="2400" spc="-10" dirty="0">
                <a:cs typeface="Arial"/>
              </a:rPr>
              <a:t>o</a:t>
            </a:r>
            <a:r>
              <a:rPr sz="2400" dirty="0">
                <a:cs typeface="Arial"/>
              </a:rPr>
              <a:t>sit</a:t>
            </a:r>
            <a:r>
              <a:rPr sz="2400" spc="5" dirty="0">
                <a:cs typeface="Arial"/>
              </a:rPr>
              <a:t>i</a:t>
            </a:r>
            <a:r>
              <a:rPr sz="2400" dirty="0">
                <a:cs typeface="Arial"/>
              </a:rPr>
              <a:t>vo,</a:t>
            </a:r>
            <a:r>
              <a:rPr sz="2400" spc="-35" dirty="0">
                <a:cs typeface="Arial"/>
              </a:rPr>
              <a:t> </a:t>
            </a:r>
            <a:r>
              <a:rPr sz="2400" dirty="0">
                <a:cs typeface="Arial"/>
              </a:rPr>
              <a:t>ora valor n</a:t>
            </a:r>
            <a:r>
              <a:rPr sz="2400" spc="-10" dirty="0">
                <a:cs typeface="Arial"/>
              </a:rPr>
              <a:t>e</a:t>
            </a:r>
            <a:r>
              <a:rPr sz="2400" dirty="0">
                <a:cs typeface="Arial"/>
              </a:rPr>
              <a:t>gativo para</a:t>
            </a:r>
            <a:r>
              <a:rPr sz="2400" spc="-15" dirty="0">
                <a:cs typeface="Arial"/>
              </a:rPr>
              <a:t> </a:t>
            </a:r>
            <a:r>
              <a:rPr sz="2400" dirty="0">
                <a:cs typeface="Arial"/>
              </a:rPr>
              <a:t>a mesma</a:t>
            </a:r>
            <a:r>
              <a:rPr sz="2400" spc="10" dirty="0">
                <a:cs typeface="Arial"/>
              </a:rPr>
              <a:t> </a:t>
            </a:r>
            <a:r>
              <a:rPr sz="2400" dirty="0">
                <a:cs typeface="Arial"/>
              </a:rPr>
              <a:t>situação.</a:t>
            </a:r>
            <a:r>
              <a:rPr sz="2400" spc="-105" dirty="0">
                <a:cs typeface="Arial"/>
              </a:rPr>
              <a:t> </a:t>
            </a:r>
            <a:r>
              <a:rPr sz="2400" dirty="0">
                <a:cs typeface="Arial"/>
              </a:rPr>
              <a:t>A</a:t>
            </a:r>
            <a:r>
              <a:rPr sz="2400" spc="-90" dirty="0">
                <a:cs typeface="Arial"/>
              </a:rPr>
              <a:t> </a:t>
            </a:r>
            <a:r>
              <a:rPr sz="2400" dirty="0">
                <a:cs typeface="Arial"/>
              </a:rPr>
              <a:t>ciên</a:t>
            </a:r>
            <a:r>
              <a:rPr sz="2400" spc="-10" dirty="0">
                <a:cs typeface="Arial"/>
              </a:rPr>
              <a:t>c</a:t>
            </a:r>
            <a:r>
              <a:rPr sz="2400" dirty="0">
                <a:cs typeface="Arial"/>
              </a:rPr>
              <a:t>ia </a:t>
            </a:r>
            <a:r>
              <a:rPr sz="2400" spc="-10" dirty="0">
                <a:cs typeface="Arial"/>
              </a:rPr>
              <a:t>s</a:t>
            </a:r>
            <a:r>
              <a:rPr sz="2400" dirty="0">
                <a:cs typeface="Arial"/>
              </a:rPr>
              <a:t>e conforma com e</a:t>
            </a:r>
            <a:r>
              <a:rPr sz="2400" spc="-10" dirty="0">
                <a:cs typeface="Arial"/>
              </a:rPr>
              <a:t>s</a:t>
            </a:r>
            <a:r>
              <a:rPr sz="2400" dirty="0">
                <a:cs typeface="Arial"/>
              </a:rPr>
              <a:t>tes erros</a:t>
            </a:r>
            <a:r>
              <a:rPr sz="2400" spc="-10" dirty="0">
                <a:cs typeface="Arial"/>
              </a:rPr>
              <a:t> </a:t>
            </a:r>
            <a:r>
              <a:rPr sz="2400" dirty="0">
                <a:cs typeface="Arial"/>
              </a:rPr>
              <a:t>e insti</a:t>
            </a:r>
            <a:r>
              <a:rPr sz="2400" spc="5" dirty="0">
                <a:cs typeface="Arial"/>
              </a:rPr>
              <a:t>t</a:t>
            </a:r>
            <a:r>
              <a:rPr sz="2400" dirty="0">
                <a:cs typeface="Arial"/>
              </a:rPr>
              <a:t>ui</a:t>
            </a:r>
            <a:r>
              <a:rPr sz="2400" spc="-45" dirty="0">
                <a:cs typeface="Arial"/>
              </a:rPr>
              <a:t> </a:t>
            </a:r>
            <a:r>
              <a:rPr sz="2400" dirty="0">
                <a:cs typeface="Arial"/>
              </a:rPr>
              <a:t>métodos para esc</a:t>
            </a:r>
            <a:r>
              <a:rPr sz="2400" spc="-10" dirty="0">
                <a:cs typeface="Arial"/>
              </a:rPr>
              <a:t>o</a:t>
            </a:r>
            <a:r>
              <a:rPr sz="2400" dirty="0">
                <a:cs typeface="Arial"/>
              </a:rPr>
              <a:t>lher o</a:t>
            </a:r>
            <a:r>
              <a:rPr sz="2400" spc="-10" dirty="0">
                <a:cs typeface="Arial"/>
              </a:rPr>
              <a:t> </a:t>
            </a:r>
            <a:r>
              <a:rPr sz="2400" dirty="0">
                <a:cs typeface="Arial"/>
              </a:rPr>
              <a:t>valor mais represe</a:t>
            </a:r>
            <a:r>
              <a:rPr sz="2400" spc="-10" dirty="0">
                <a:cs typeface="Arial"/>
              </a:rPr>
              <a:t>n</a:t>
            </a:r>
            <a:r>
              <a:rPr sz="2400" dirty="0">
                <a:cs typeface="Arial"/>
              </a:rPr>
              <a:t>tativo</a:t>
            </a:r>
            <a:r>
              <a:rPr sz="2400" spc="-10" dirty="0">
                <a:cs typeface="Arial"/>
              </a:rPr>
              <a:t> </a:t>
            </a:r>
            <a:r>
              <a:rPr sz="2400" dirty="0">
                <a:cs typeface="Arial"/>
              </a:rPr>
              <a:t>da série de</a:t>
            </a:r>
            <a:r>
              <a:rPr sz="2400" spc="-10" dirty="0">
                <a:cs typeface="Arial"/>
              </a:rPr>
              <a:t> </a:t>
            </a:r>
            <a:r>
              <a:rPr sz="2400" dirty="0">
                <a:cs typeface="Arial"/>
              </a:rPr>
              <a:t>gran</a:t>
            </a:r>
            <a:r>
              <a:rPr sz="2400" spc="-10" dirty="0">
                <a:cs typeface="Arial"/>
              </a:rPr>
              <a:t>d</a:t>
            </a:r>
            <a:r>
              <a:rPr sz="2400" dirty="0">
                <a:cs typeface="Arial"/>
              </a:rPr>
              <a:t>eza</a:t>
            </a:r>
            <a:r>
              <a:rPr sz="2400" spc="5" dirty="0">
                <a:cs typeface="Arial"/>
              </a:rPr>
              <a:t> </a:t>
            </a:r>
            <a:r>
              <a:rPr sz="2400" dirty="0">
                <a:cs typeface="Arial"/>
              </a:rPr>
              <a:t>medida.</a:t>
            </a:r>
          </a:p>
          <a:p>
            <a:pPr>
              <a:lnSpc>
                <a:spcPts val="1200"/>
              </a:lnSpc>
              <a:spcBef>
                <a:spcPts val="61"/>
              </a:spcBef>
            </a:pPr>
            <a:endParaRPr sz="2400" dirty="0"/>
          </a:p>
          <a:p>
            <a:pPr marL="12700">
              <a:lnSpc>
                <a:spcPct val="100000"/>
              </a:lnSpc>
            </a:pPr>
            <a:endParaRPr lang="pt-BR" sz="2400" dirty="0"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 err="1">
                <a:cs typeface="Arial"/>
              </a:rPr>
              <a:t>Os</a:t>
            </a:r>
            <a:r>
              <a:rPr sz="2400" spc="-20" dirty="0">
                <a:cs typeface="Arial"/>
              </a:rPr>
              <a:t> </a:t>
            </a:r>
            <a:r>
              <a:rPr sz="2400" dirty="0">
                <a:cs typeface="Arial"/>
              </a:rPr>
              <a:t>erros acidentais:</a:t>
            </a:r>
          </a:p>
          <a:p>
            <a:pPr>
              <a:lnSpc>
                <a:spcPts val="1300"/>
              </a:lnSpc>
              <a:spcBef>
                <a:spcPts val="16"/>
              </a:spcBef>
            </a:pPr>
            <a:endParaRPr sz="2400" dirty="0"/>
          </a:p>
          <a:p>
            <a:pPr marL="12700" marR="770255" algn="just">
              <a:lnSpc>
                <a:spcPct val="100000"/>
              </a:lnSpc>
              <a:buClr>
                <a:srgbClr val="FF0000"/>
              </a:buClr>
              <a:tabLst>
                <a:tab pos="342900" algn="l"/>
              </a:tabLst>
            </a:pPr>
            <a:r>
              <a:rPr sz="2400" spc="-15" dirty="0" err="1">
                <a:cs typeface="Arial"/>
              </a:rPr>
              <a:t>Imperfei</a:t>
            </a:r>
            <a:r>
              <a:rPr sz="2400" spc="-10" dirty="0" err="1">
                <a:cs typeface="Arial"/>
              </a:rPr>
              <a:t>ç</a:t>
            </a:r>
            <a:r>
              <a:rPr sz="2400" spc="-15" dirty="0" err="1">
                <a:cs typeface="Arial"/>
              </a:rPr>
              <a:t>ão</a:t>
            </a:r>
            <a:r>
              <a:rPr sz="2400" spc="15" dirty="0">
                <a:cs typeface="Arial"/>
              </a:rPr>
              <a:t> </a:t>
            </a:r>
            <a:r>
              <a:rPr sz="2400" spc="-15" dirty="0">
                <a:cs typeface="Arial"/>
              </a:rPr>
              <a:t>da</a:t>
            </a:r>
            <a:r>
              <a:rPr sz="2400" spc="15" dirty="0">
                <a:cs typeface="Arial"/>
              </a:rPr>
              <a:t> </a:t>
            </a:r>
            <a:r>
              <a:rPr sz="2400" spc="-10" dirty="0">
                <a:cs typeface="Arial"/>
              </a:rPr>
              <a:t>vista</a:t>
            </a:r>
            <a:r>
              <a:rPr sz="2400" spc="10" dirty="0">
                <a:cs typeface="Arial"/>
              </a:rPr>
              <a:t> </a:t>
            </a:r>
            <a:r>
              <a:rPr sz="2400" spc="-15" dirty="0">
                <a:cs typeface="Arial"/>
              </a:rPr>
              <a:t>ou</a:t>
            </a:r>
            <a:r>
              <a:rPr sz="2400" spc="10" dirty="0">
                <a:cs typeface="Arial"/>
              </a:rPr>
              <a:t> </a:t>
            </a:r>
            <a:r>
              <a:rPr sz="2400" spc="-15" dirty="0">
                <a:cs typeface="Arial"/>
              </a:rPr>
              <a:t>de</a:t>
            </a:r>
            <a:r>
              <a:rPr sz="2400" dirty="0">
                <a:cs typeface="Arial"/>
              </a:rPr>
              <a:t> </a:t>
            </a:r>
            <a:r>
              <a:rPr sz="2400" spc="-15" dirty="0">
                <a:cs typeface="Arial"/>
              </a:rPr>
              <a:t>outros</a:t>
            </a:r>
            <a:r>
              <a:rPr sz="2400" spc="25" dirty="0">
                <a:cs typeface="Arial"/>
              </a:rPr>
              <a:t> </a:t>
            </a:r>
            <a:r>
              <a:rPr sz="2400" spc="-15" dirty="0">
                <a:cs typeface="Arial"/>
              </a:rPr>
              <a:t>def</a:t>
            </a:r>
            <a:r>
              <a:rPr sz="2400" spc="-10" dirty="0">
                <a:cs typeface="Arial"/>
              </a:rPr>
              <a:t>eitos</a:t>
            </a:r>
            <a:r>
              <a:rPr sz="2400" spc="35" dirty="0">
                <a:cs typeface="Arial"/>
              </a:rPr>
              <a:t> </a:t>
            </a:r>
            <a:r>
              <a:rPr sz="2400" spc="-15" dirty="0">
                <a:cs typeface="Arial"/>
              </a:rPr>
              <a:t>que</a:t>
            </a:r>
            <a:r>
              <a:rPr sz="2400" spc="10" dirty="0">
                <a:cs typeface="Arial"/>
              </a:rPr>
              <a:t> </a:t>
            </a:r>
            <a:r>
              <a:rPr sz="2400" spc="-15" dirty="0">
                <a:cs typeface="Arial"/>
              </a:rPr>
              <a:t>tornam impos</a:t>
            </a:r>
            <a:r>
              <a:rPr sz="2400" spc="-10" dirty="0">
                <a:cs typeface="Arial"/>
              </a:rPr>
              <a:t>síveis;</a:t>
            </a:r>
            <a:endParaRPr sz="2400" dirty="0">
              <a:cs typeface="Arial"/>
            </a:endParaRPr>
          </a:p>
          <a:p>
            <a:pPr marL="12065" algn="just">
              <a:lnSpc>
                <a:spcPct val="100000"/>
              </a:lnSpc>
              <a:buClr>
                <a:srgbClr val="FF0000"/>
              </a:buClr>
              <a:tabLst>
                <a:tab pos="342900" algn="l"/>
              </a:tabLst>
            </a:pPr>
            <a:r>
              <a:rPr sz="2400" spc="-15" dirty="0">
                <a:cs typeface="Arial"/>
              </a:rPr>
              <a:t>Leituras</a:t>
            </a:r>
            <a:r>
              <a:rPr sz="2400" spc="25" dirty="0">
                <a:cs typeface="Arial"/>
              </a:rPr>
              <a:t> </a:t>
            </a:r>
            <a:r>
              <a:rPr sz="2400" spc="-15" dirty="0">
                <a:cs typeface="Arial"/>
              </a:rPr>
              <a:t>ex</a:t>
            </a:r>
            <a:r>
              <a:rPr sz="2400" spc="-10" dirty="0">
                <a:cs typeface="Arial"/>
              </a:rPr>
              <a:t>atas;</a:t>
            </a:r>
            <a:endParaRPr sz="2400" dirty="0">
              <a:cs typeface="Arial"/>
            </a:endParaRPr>
          </a:p>
          <a:p>
            <a:pPr marL="12065" algn="just">
              <a:lnSpc>
                <a:spcPct val="100000"/>
              </a:lnSpc>
              <a:buClr>
                <a:srgbClr val="FF0000"/>
              </a:buClr>
              <a:tabLst>
                <a:tab pos="342900" algn="l"/>
              </a:tabLst>
            </a:pPr>
            <a:r>
              <a:rPr sz="2400" spc="-140" dirty="0">
                <a:cs typeface="Arial"/>
              </a:rPr>
              <a:t>V</a:t>
            </a:r>
            <a:r>
              <a:rPr sz="2400" spc="-10" dirty="0">
                <a:cs typeface="Arial"/>
              </a:rPr>
              <a:t>ariaç</a:t>
            </a:r>
            <a:r>
              <a:rPr sz="2400" spc="-15" dirty="0">
                <a:cs typeface="Arial"/>
              </a:rPr>
              <a:t>ão</a:t>
            </a:r>
            <a:r>
              <a:rPr sz="2400" spc="15" dirty="0">
                <a:cs typeface="Arial"/>
              </a:rPr>
              <a:t> </a:t>
            </a:r>
            <a:r>
              <a:rPr sz="2400" spc="-15" dirty="0">
                <a:cs typeface="Arial"/>
              </a:rPr>
              <a:t>no</a:t>
            </a:r>
            <a:r>
              <a:rPr sz="2400" spc="10" dirty="0">
                <a:cs typeface="Arial"/>
              </a:rPr>
              <a:t> </a:t>
            </a:r>
            <a:r>
              <a:rPr sz="2400" spc="-15" dirty="0">
                <a:cs typeface="Arial"/>
              </a:rPr>
              <a:t>instrumento;</a:t>
            </a:r>
            <a:endParaRPr sz="2400" dirty="0">
              <a:cs typeface="Arial"/>
            </a:endParaRPr>
          </a:p>
          <a:p>
            <a:pPr marL="12065" algn="just">
              <a:lnSpc>
                <a:spcPct val="100000"/>
              </a:lnSpc>
              <a:buClr>
                <a:srgbClr val="FF0000"/>
              </a:buClr>
              <a:tabLst>
                <a:tab pos="342900" algn="l"/>
              </a:tabLst>
            </a:pPr>
            <a:r>
              <a:rPr sz="2400" spc="-15" dirty="0">
                <a:cs typeface="Arial"/>
              </a:rPr>
              <a:t>Pequen</a:t>
            </a:r>
            <a:r>
              <a:rPr sz="2400" spc="-10" dirty="0">
                <a:cs typeface="Arial"/>
              </a:rPr>
              <a:t>a</a:t>
            </a:r>
            <a:r>
              <a:rPr sz="2400" spc="-15" dirty="0">
                <a:cs typeface="Arial"/>
              </a:rPr>
              <a:t>s</a:t>
            </a:r>
            <a:r>
              <a:rPr sz="2400" spc="25" dirty="0">
                <a:cs typeface="Arial"/>
              </a:rPr>
              <a:t> </a:t>
            </a:r>
            <a:r>
              <a:rPr sz="2400" spc="-20" dirty="0">
                <a:cs typeface="Arial"/>
              </a:rPr>
              <a:t>mu</a:t>
            </a:r>
            <a:r>
              <a:rPr sz="2400" spc="-10" dirty="0">
                <a:cs typeface="Arial"/>
              </a:rPr>
              <a:t>d</a:t>
            </a:r>
            <a:r>
              <a:rPr sz="2400" spc="-15" dirty="0">
                <a:cs typeface="Arial"/>
              </a:rPr>
              <a:t>an</a:t>
            </a:r>
            <a:r>
              <a:rPr sz="2400" spc="-10" dirty="0">
                <a:cs typeface="Arial"/>
              </a:rPr>
              <a:t>ç</a:t>
            </a:r>
            <a:r>
              <a:rPr sz="2400" spc="-15" dirty="0">
                <a:cs typeface="Arial"/>
              </a:rPr>
              <a:t>as</a:t>
            </a:r>
            <a:r>
              <a:rPr sz="2400" spc="15" dirty="0">
                <a:cs typeface="Arial"/>
              </a:rPr>
              <a:t> </a:t>
            </a:r>
            <a:r>
              <a:rPr sz="2400" spc="-15" dirty="0">
                <a:cs typeface="Arial"/>
              </a:rPr>
              <a:t>de</a:t>
            </a:r>
            <a:r>
              <a:rPr sz="2400" spc="15" dirty="0">
                <a:cs typeface="Arial"/>
              </a:rPr>
              <a:t> </a:t>
            </a:r>
            <a:r>
              <a:rPr sz="2400" spc="-15" dirty="0">
                <a:cs typeface="Arial"/>
              </a:rPr>
              <a:t>temperatura</a:t>
            </a:r>
            <a:r>
              <a:rPr sz="2400" spc="10" dirty="0">
                <a:cs typeface="Arial"/>
              </a:rPr>
              <a:t> </a:t>
            </a:r>
            <a:r>
              <a:rPr sz="2400" spc="-15" dirty="0">
                <a:cs typeface="Arial"/>
              </a:rPr>
              <a:t>durante</a:t>
            </a:r>
            <a:r>
              <a:rPr sz="2400" spc="25" dirty="0">
                <a:cs typeface="Arial"/>
              </a:rPr>
              <a:t> </a:t>
            </a:r>
            <a:r>
              <a:rPr sz="2400" spc="-15" dirty="0">
                <a:cs typeface="Arial"/>
              </a:rPr>
              <a:t>a</a:t>
            </a:r>
            <a:r>
              <a:rPr sz="2400" spc="-5" dirty="0">
                <a:cs typeface="Arial"/>
              </a:rPr>
              <a:t> </a:t>
            </a:r>
            <a:r>
              <a:rPr sz="2400" spc="-15" dirty="0" err="1">
                <a:cs typeface="Arial"/>
              </a:rPr>
              <a:t>mesma</a:t>
            </a:r>
            <a:r>
              <a:rPr lang="pt-BR" sz="2400" spc="-15" dirty="0">
                <a:cs typeface="Arial"/>
              </a:rPr>
              <a:t> </a:t>
            </a:r>
            <a:r>
              <a:rPr sz="2400" spc="-15" dirty="0" err="1">
                <a:cs typeface="Arial"/>
              </a:rPr>
              <a:t>operação</a:t>
            </a:r>
            <a:r>
              <a:rPr sz="2400" spc="-15" dirty="0">
                <a:cs typeface="Arial"/>
              </a:rPr>
              <a:t>.</a:t>
            </a:r>
            <a:endParaRPr sz="2400" dirty="0"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547217" y="461390"/>
            <a:ext cx="4763135" cy="828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algn="ctr">
              <a:lnSpc>
                <a:spcPct val="100000"/>
              </a:lnSpc>
              <a:tabLst>
                <a:tab pos="514984" algn="l"/>
              </a:tabLst>
            </a:pPr>
            <a:r>
              <a:rPr sz="2400" dirty="0">
                <a:cs typeface="Arial"/>
              </a:rPr>
              <a:t>TEORIA</a:t>
            </a:r>
            <a:r>
              <a:rPr sz="2400" spc="-35" dirty="0">
                <a:cs typeface="Arial"/>
              </a:rPr>
              <a:t> </a:t>
            </a:r>
            <a:r>
              <a:rPr sz="2400" dirty="0">
                <a:cs typeface="Arial"/>
              </a:rPr>
              <a:t>DOS</a:t>
            </a:r>
            <a:r>
              <a:rPr sz="2400" spc="-10" dirty="0">
                <a:cs typeface="Arial"/>
              </a:rPr>
              <a:t> </a:t>
            </a:r>
            <a:r>
              <a:rPr sz="2400" dirty="0">
                <a:cs typeface="Arial"/>
              </a:rPr>
              <a:t>ERROS:</a:t>
            </a:r>
          </a:p>
          <a:p>
            <a:pPr>
              <a:lnSpc>
                <a:spcPts val="650"/>
              </a:lnSpc>
              <a:spcBef>
                <a:spcPts val="37"/>
              </a:spcBef>
              <a:buFont typeface="Arial"/>
              <a:buAutoNum type="arabicPeriod" startAt="3"/>
            </a:pPr>
            <a:endParaRPr sz="2400" dirty="0"/>
          </a:p>
          <a:p>
            <a:pPr marL="935355" lvl="1" indent="-320040" algn="ctr">
              <a:lnSpc>
                <a:spcPct val="100000"/>
              </a:lnSpc>
              <a:buClr>
                <a:srgbClr val="0000FF"/>
              </a:buClr>
              <a:buFont typeface="Arial"/>
              <a:buChar char="•"/>
              <a:tabLst>
                <a:tab pos="368300" algn="l"/>
                <a:tab pos="935355" algn="l"/>
              </a:tabLst>
            </a:pPr>
            <a:r>
              <a:rPr sz="2400" spc="-20" dirty="0">
                <a:cs typeface="Arial"/>
              </a:rPr>
              <a:t>E</a:t>
            </a:r>
            <a:r>
              <a:rPr sz="2400" spc="-30" dirty="0">
                <a:cs typeface="Arial"/>
              </a:rPr>
              <a:t>n</a:t>
            </a:r>
            <a:r>
              <a:rPr sz="2400" spc="-20" dirty="0">
                <a:cs typeface="Arial"/>
              </a:rPr>
              <a:t>ganos</a:t>
            </a:r>
            <a:r>
              <a:rPr sz="2400" spc="20" dirty="0">
                <a:cs typeface="Arial"/>
              </a:rPr>
              <a:t> </a:t>
            </a:r>
            <a:r>
              <a:rPr sz="2400" spc="-20" dirty="0">
                <a:cs typeface="Arial"/>
              </a:rPr>
              <a:t>Pes</a:t>
            </a:r>
            <a:r>
              <a:rPr sz="2400" spc="-15" dirty="0">
                <a:cs typeface="Arial"/>
              </a:rPr>
              <a:t>soais</a:t>
            </a:r>
            <a:r>
              <a:rPr sz="2400" spc="-10" dirty="0">
                <a:cs typeface="Arial"/>
              </a:rPr>
              <a:t>:</a:t>
            </a:r>
            <a:endParaRPr sz="2400" dirty="0">
              <a:cs typeface="Arial"/>
            </a:endParaRPr>
          </a:p>
        </p:txBody>
      </p:sp>
      <p:sp>
        <p:nvSpPr>
          <p:cNvPr id="19" name="object 15"/>
          <p:cNvSpPr txBox="1"/>
          <p:nvPr/>
        </p:nvSpPr>
        <p:spPr>
          <a:xfrm>
            <a:off x="0" y="2438400"/>
            <a:ext cx="9144000" cy="239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81735" algn="just">
              <a:lnSpc>
                <a:spcPct val="100099"/>
              </a:lnSpc>
            </a:pPr>
            <a:r>
              <a:rPr sz="2400" dirty="0">
                <a:cs typeface="Arial"/>
              </a:rPr>
              <a:t>Os</a:t>
            </a:r>
            <a:r>
              <a:rPr sz="2400" spc="-20" dirty="0">
                <a:cs typeface="Arial"/>
              </a:rPr>
              <a:t> </a:t>
            </a:r>
            <a:r>
              <a:rPr sz="2400" dirty="0">
                <a:cs typeface="Arial"/>
              </a:rPr>
              <a:t>en</a:t>
            </a:r>
            <a:r>
              <a:rPr sz="2400" spc="-10" dirty="0">
                <a:cs typeface="Arial"/>
              </a:rPr>
              <a:t>g</a:t>
            </a:r>
            <a:r>
              <a:rPr sz="2400" dirty="0">
                <a:cs typeface="Arial"/>
              </a:rPr>
              <a:t>an</a:t>
            </a:r>
            <a:r>
              <a:rPr sz="2400" spc="-10" dirty="0">
                <a:cs typeface="Arial"/>
              </a:rPr>
              <a:t>o</a:t>
            </a:r>
            <a:r>
              <a:rPr sz="2400" dirty="0">
                <a:cs typeface="Arial"/>
              </a:rPr>
              <a:t>s tem </a:t>
            </a:r>
            <a:r>
              <a:rPr sz="2400" spc="-10" dirty="0">
                <a:cs typeface="Arial"/>
              </a:rPr>
              <a:t>o</a:t>
            </a:r>
            <a:r>
              <a:rPr sz="2400" dirty="0">
                <a:cs typeface="Arial"/>
              </a:rPr>
              <a:t>rigem na</a:t>
            </a:r>
            <a:r>
              <a:rPr sz="2400" spc="-10" dirty="0">
                <a:cs typeface="Arial"/>
              </a:rPr>
              <a:t> </a:t>
            </a:r>
            <a:r>
              <a:rPr sz="2400" dirty="0">
                <a:cs typeface="Arial"/>
              </a:rPr>
              <a:t>mente do ob</a:t>
            </a:r>
            <a:r>
              <a:rPr sz="2400" spc="-10" dirty="0">
                <a:cs typeface="Arial"/>
              </a:rPr>
              <a:t>s</a:t>
            </a:r>
            <a:r>
              <a:rPr sz="2400" dirty="0">
                <a:cs typeface="Arial"/>
              </a:rPr>
              <a:t>erva</a:t>
            </a:r>
            <a:r>
              <a:rPr sz="2400" spc="-10" dirty="0">
                <a:cs typeface="Arial"/>
              </a:rPr>
              <a:t>d</a:t>
            </a:r>
            <a:r>
              <a:rPr sz="2400" dirty="0">
                <a:cs typeface="Arial"/>
              </a:rPr>
              <a:t>o</a:t>
            </a:r>
            <a:r>
              <a:rPr sz="2400" spc="-135" dirty="0">
                <a:cs typeface="Arial"/>
              </a:rPr>
              <a:t>r</a:t>
            </a:r>
            <a:r>
              <a:rPr sz="2400" dirty="0">
                <a:cs typeface="Arial"/>
              </a:rPr>
              <a:t>, p</a:t>
            </a:r>
            <a:r>
              <a:rPr sz="2400" spc="-10" dirty="0">
                <a:cs typeface="Arial"/>
              </a:rPr>
              <a:t>o</a:t>
            </a:r>
            <a:r>
              <a:rPr sz="2400" dirty="0">
                <a:cs typeface="Arial"/>
              </a:rPr>
              <a:t>r</a:t>
            </a:r>
            <a:r>
              <a:rPr lang="pt-BR" sz="2400" dirty="0">
                <a:cs typeface="Arial"/>
              </a:rPr>
              <a:t> </a:t>
            </a:r>
            <a:r>
              <a:rPr sz="2400" spc="-10" dirty="0" err="1">
                <a:cs typeface="Arial"/>
              </a:rPr>
              <a:t>e</a:t>
            </a:r>
            <a:r>
              <a:rPr sz="2400" dirty="0" err="1">
                <a:cs typeface="Arial"/>
              </a:rPr>
              <a:t>xemplo</a:t>
            </a:r>
            <a:r>
              <a:rPr sz="2400" dirty="0">
                <a:cs typeface="Arial"/>
              </a:rPr>
              <a:t>:</a:t>
            </a:r>
          </a:p>
          <a:p>
            <a:pPr algn="just">
              <a:lnSpc>
                <a:spcPts val="1000"/>
              </a:lnSpc>
            </a:pPr>
            <a:endParaRPr sz="2400" dirty="0"/>
          </a:p>
          <a:p>
            <a:pPr algn="just">
              <a:lnSpc>
                <a:spcPts val="1400"/>
              </a:lnSpc>
              <a:spcBef>
                <a:spcPts val="30"/>
              </a:spcBef>
            </a:pPr>
            <a:endParaRPr lang="pt-BR" sz="2400" dirty="0"/>
          </a:p>
          <a:p>
            <a:pPr algn="just">
              <a:lnSpc>
                <a:spcPts val="1400"/>
              </a:lnSpc>
              <a:spcBef>
                <a:spcPts val="30"/>
              </a:spcBef>
            </a:pPr>
            <a:endParaRPr sz="2400" dirty="0"/>
          </a:p>
          <a:p>
            <a:pPr marL="12065" algn="just">
              <a:lnSpc>
                <a:spcPts val="3410"/>
              </a:lnSpc>
              <a:buClr>
                <a:srgbClr val="FF0000"/>
              </a:buClr>
              <a:buSzPct val="118750"/>
              <a:tabLst>
                <a:tab pos="391795" algn="l"/>
              </a:tabLst>
            </a:pPr>
            <a:r>
              <a:rPr sz="2400" dirty="0">
                <a:cs typeface="Arial"/>
              </a:rPr>
              <a:t>Erro</a:t>
            </a:r>
            <a:r>
              <a:rPr sz="2400" spc="-10" dirty="0">
                <a:cs typeface="Arial"/>
              </a:rPr>
              <a:t> </a:t>
            </a:r>
            <a:r>
              <a:rPr sz="2400" dirty="0">
                <a:cs typeface="Arial"/>
              </a:rPr>
              <a:t>de lei</a:t>
            </a:r>
            <a:r>
              <a:rPr sz="2400" spc="5" dirty="0">
                <a:cs typeface="Arial"/>
              </a:rPr>
              <a:t>t</a:t>
            </a:r>
            <a:r>
              <a:rPr sz="2400" dirty="0">
                <a:cs typeface="Arial"/>
              </a:rPr>
              <a:t>ura</a:t>
            </a:r>
            <a:r>
              <a:rPr sz="2400" spc="-25" dirty="0">
                <a:cs typeface="Arial"/>
              </a:rPr>
              <a:t> </a:t>
            </a:r>
            <a:r>
              <a:rPr sz="2400" dirty="0">
                <a:cs typeface="Arial"/>
              </a:rPr>
              <a:t>na mira</a:t>
            </a:r>
            <a:r>
              <a:rPr sz="2400" spc="-10" dirty="0">
                <a:cs typeface="Arial"/>
              </a:rPr>
              <a:t> </a:t>
            </a:r>
            <a:r>
              <a:rPr sz="2400" dirty="0">
                <a:cs typeface="Arial"/>
              </a:rPr>
              <a:t>ou</a:t>
            </a:r>
            <a:r>
              <a:rPr sz="2400" spc="-15" dirty="0">
                <a:cs typeface="Arial"/>
              </a:rPr>
              <a:t> </a:t>
            </a:r>
            <a:r>
              <a:rPr sz="2400" dirty="0">
                <a:cs typeface="Arial"/>
              </a:rPr>
              <a:t>no</a:t>
            </a:r>
            <a:r>
              <a:rPr sz="2400" spc="-15" dirty="0">
                <a:cs typeface="Arial"/>
              </a:rPr>
              <a:t> </a:t>
            </a:r>
            <a:r>
              <a:rPr sz="2400" dirty="0">
                <a:cs typeface="Arial"/>
              </a:rPr>
              <a:t>vernier;</a:t>
            </a:r>
          </a:p>
          <a:p>
            <a:pPr marL="12065" algn="just">
              <a:lnSpc>
                <a:spcPts val="2880"/>
              </a:lnSpc>
              <a:buClr>
                <a:srgbClr val="FF0000"/>
              </a:buClr>
              <a:buSzPct val="118750"/>
              <a:tabLst>
                <a:tab pos="391795" algn="l"/>
              </a:tabLst>
            </a:pPr>
            <a:r>
              <a:rPr sz="2400" dirty="0">
                <a:cs typeface="Arial"/>
              </a:rPr>
              <a:t>Erro</a:t>
            </a:r>
            <a:r>
              <a:rPr sz="2400" spc="-15" dirty="0">
                <a:cs typeface="Arial"/>
              </a:rPr>
              <a:t> </a:t>
            </a:r>
            <a:r>
              <a:rPr sz="2400" dirty="0">
                <a:cs typeface="Arial"/>
              </a:rPr>
              <a:t>de</a:t>
            </a:r>
            <a:r>
              <a:rPr sz="2400" spc="-10" dirty="0">
                <a:cs typeface="Arial"/>
              </a:rPr>
              <a:t> </a:t>
            </a:r>
            <a:r>
              <a:rPr sz="2400" dirty="0">
                <a:cs typeface="Arial"/>
              </a:rPr>
              <a:t>co</a:t>
            </a:r>
            <a:r>
              <a:rPr sz="2400" spc="-10" dirty="0">
                <a:cs typeface="Arial"/>
              </a:rPr>
              <a:t>n</a:t>
            </a:r>
            <a:r>
              <a:rPr sz="2400" dirty="0">
                <a:cs typeface="Arial"/>
              </a:rPr>
              <a:t>tag</a:t>
            </a:r>
            <a:r>
              <a:rPr sz="2400" spc="-10" dirty="0">
                <a:cs typeface="Arial"/>
              </a:rPr>
              <a:t>e</a:t>
            </a:r>
            <a:r>
              <a:rPr sz="2400" dirty="0">
                <a:cs typeface="Arial"/>
              </a:rPr>
              <a:t>m do</a:t>
            </a:r>
            <a:r>
              <a:rPr sz="2400" spc="-15" dirty="0">
                <a:cs typeface="Arial"/>
              </a:rPr>
              <a:t> </a:t>
            </a:r>
            <a:r>
              <a:rPr sz="2400" dirty="0">
                <a:cs typeface="Arial"/>
              </a:rPr>
              <a:t>n</a:t>
            </a:r>
            <a:r>
              <a:rPr sz="2400" spc="-10" dirty="0">
                <a:cs typeface="Arial"/>
              </a:rPr>
              <a:t>ú</a:t>
            </a:r>
            <a:r>
              <a:rPr sz="2400" dirty="0">
                <a:cs typeface="Arial"/>
              </a:rPr>
              <a:t>mero</a:t>
            </a:r>
            <a:r>
              <a:rPr sz="2400" spc="-15" dirty="0">
                <a:cs typeface="Arial"/>
              </a:rPr>
              <a:t> </a:t>
            </a:r>
            <a:r>
              <a:rPr sz="2400" dirty="0">
                <a:cs typeface="Arial"/>
              </a:rPr>
              <a:t>de trena</a:t>
            </a:r>
            <a:r>
              <a:rPr sz="2400" spc="-10" dirty="0">
                <a:cs typeface="Arial"/>
              </a:rPr>
              <a:t>d</a:t>
            </a:r>
            <a:r>
              <a:rPr sz="2400" dirty="0">
                <a:cs typeface="Arial"/>
              </a:rPr>
              <a:t>a</a:t>
            </a:r>
            <a:r>
              <a:rPr sz="2400" spc="-10" dirty="0">
                <a:cs typeface="Arial"/>
              </a:rPr>
              <a:t>s</a:t>
            </a:r>
            <a:r>
              <a:rPr sz="2400" dirty="0">
                <a:cs typeface="Arial"/>
              </a:rPr>
              <a:t>;</a:t>
            </a:r>
          </a:p>
          <a:p>
            <a:pPr marL="12065" algn="just">
              <a:lnSpc>
                <a:spcPts val="2880"/>
              </a:lnSpc>
              <a:buClr>
                <a:srgbClr val="FF0000"/>
              </a:buClr>
              <a:buSzPct val="118750"/>
              <a:tabLst>
                <a:tab pos="391795" algn="l"/>
              </a:tabLst>
            </a:pPr>
            <a:r>
              <a:rPr sz="2400" spc="-55" dirty="0">
                <a:cs typeface="Arial"/>
              </a:rPr>
              <a:t>V</a:t>
            </a:r>
            <a:r>
              <a:rPr sz="2400" dirty="0">
                <a:cs typeface="Arial"/>
              </a:rPr>
              <a:t>isadas num ponto</a:t>
            </a:r>
            <a:r>
              <a:rPr sz="2400" spc="-25" dirty="0">
                <a:cs typeface="Arial"/>
              </a:rPr>
              <a:t> </a:t>
            </a:r>
            <a:r>
              <a:rPr sz="2400" dirty="0">
                <a:cs typeface="Arial"/>
              </a:rPr>
              <a:t>errado;</a:t>
            </a:r>
          </a:p>
          <a:p>
            <a:pPr marL="12065" algn="just">
              <a:lnSpc>
                <a:spcPts val="2890"/>
              </a:lnSpc>
              <a:buClr>
                <a:srgbClr val="FF0000"/>
              </a:buClr>
              <a:buSzPct val="118750"/>
              <a:tabLst>
                <a:tab pos="391795" algn="l"/>
              </a:tabLst>
            </a:pPr>
            <a:r>
              <a:rPr sz="2400" dirty="0">
                <a:cs typeface="Arial"/>
              </a:rPr>
              <a:t>U</a:t>
            </a:r>
            <a:r>
              <a:rPr sz="2400" spc="-10" dirty="0">
                <a:cs typeface="Arial"/>
              </a:rPr>
              <a:t>s</a:t>
            </a:r>
            <a:r>
              <a:rPr sz="2400" dirty="0">
                <a:cs typeface="Arial"/>
              </a:rPr>
              <a:t>o de</a:t>
            </a:r>
            <a:r>
              <a:rPr sz="2400" spc="-10" dirty="0">
                <a:cs typeface="Arial"/>
              </a:rPr>
              <a:t> </a:t>
            </a:r>
            <a:r>
              <a:rPr sz="2400" dirty="0">
                <a:cs typeface="Arial"/>
              </a:rPr>
              <a:t>parafus</a:t>
            </a:r>
            <a:r>
              <a:rPr sz="2400" spc="-10" dirty="0">
                <a:cs typeface="Arial"/>
              </a:rPr>
              <a:t>o</a:t>
            </a:r>
            <a:r>
              <a:rPr sz="2400" dirty="0">
                <a:cs typeface="Arial"/>
              </a:rPr>
              <a:t>s</a:t>
            </a:r>
            <a:r>
              <a:rPr sz="2400" spc="10" dirty="0">
                <a:cs typeface="Arial"/>
              </a:rPr>
              <a:t> </a:t>
            </a:r>
            <a:r>
              <a:rPr sz="2400" dirty="0">
                <a:cs typeface="Arial"/>
              </a:rPr>
              <a:t>errados.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547217" y="461390"/>
            <a:ext cx="4763135" cy="446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10"/>
              </a:lnSpc>
              <a:tabLst>
                <a:tab pos="527685" algn="l"/>
              </a:tabLst>
            </a:pPr>
            <a:r>
              <a:rPr sz="2400" dirty="0">
                <a:cs typeface="Arial"/>
              </a:rPr>
              <a:t>TEORIA</a:t>
            </a:r>
            <a:r>
              <a:rPr sz="2400" spc="-35" dirty="0">
                <a:cs typeface="Arial"/>
              </a:rPr>
              <a:t> </a:t>
            </a:r>
            <a:r>
              <a:rPr sz="2400" dirty="0">
                <a:cs typeface="Arial"/>
              </a:rPr>
              <a:t>DOS</a:t>
            </a:r>
            <a:r>
              <a:rPr sz="2400" spc="-10" dirty="0">
                <a:cs typeface="Arial"/>
              </a:rPr>
              <a:t> </a:t>
            </a:r>
            <a:r>
              <a:rPr sz="2400" dirty="0">
                <a:cs typeface="Arial"/>
              </a:rPr>
              <a:t>ERROS:</a:t>
            </a:r>
          </a:p>
        </p:txBody>
      </p:sp>
      <p:sp>
        <p:nvSpPr>
          <p:cNvPr id="17" name="object 12"/>
          <p:cNvSpPr txBox="1"/>
          <p:nvPr/>
        </p:nvSpPr>
        <p:spPr>
          <a:xfrm>
            <a:off x="76200" y="1179321"/>
            <a:ext cx="8991600" cy="3816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algn="just">
              <a:lnSpc>
                <a:spcPct val="100000"/>
              </a:lnSpc>
              <a:buClr>
                <a:srgbClr val="0000FF"/>
              </a:buClr>
              <a:buSzPct val="85714"/>
              <a:tabLst>
                <a:tab pos="286385" algn="l"/>
              </a:tabLst>
            </a:pPr>
            <a:r>
              <a:rPr sz="2400" spc="-15" dirty="0">
                <a:cs typeface="Arial"/>
              </a:rPr>
              <a:t>Cui</a:t>
            </a:r>
            <a:r>
              <a:rPr sz="2400" spc="-30" dirty="0">
                <a:cs typeface="Arial"/>
              </a:rPr>
              <a:t>d</a:t>
            </a:r>
            <a:r>
              <a:rPr sz="2400" spc="-20" dirty="0">
                <a:cs typeface="Arial"/>
              </a:rPr>
              <a:t>ados</a:t>
            </a:r>
            <a:r>
              <a:rPr sz="2400" spc="35" dirty="0">
                <a:cs typeface="Arial"/>
              </a:rPr>
              <a:t> </a:t>
            </a:r>
            <a:r>
              <a:rPr sz="2400" spc="-20" dirty="0">
                <a:cs typeface="Arial"/>
              </a:rPr>
              <a:t>q</a:t>
            </a:r>
            <a:r>
              <a:rPr sz="2400" spc="-30" dirty="0">
                <a:cs typeface="Arial"/>
              </a:rPr>
              <a:t>u</a:t>
            </a:r>
            <a:r>
              <a:rPr sz="2400" spc="-20" dirty="0">
                <a:cs typeface="Arial"/>
              </a:rPr>
              <a:t>e</a:t>
            </a:r>
            <a:r>
              <a:rPr sz="2400" spc="15" dirty="0">
                <a:cs typeface="Arial"/>
              </a:rPr>
              <a:t> </a:t>
            </a:r>
            <a:r>
              <a:rPr sz="2400" spc="-20" dirty="0">
                <a:cs typeface="Arial"/>
              </a:rPr>
              <a:t>dev</a:t>
            </a:r>
            <a:r>
              <a:rPr sz="2400" spc="-15" dirty="0">
                <a:cs typeface="Arial"/>
              </a:rPr>
              <a:t>e</a:t>
            </a:r>
            <a:r>
              <a:rPr sz="2400" spc="-25" dirty="0">
                <a:cs typeface="Arial"/>
              </a:rPr>
              <a:t>m</a:t>
            </a:r>
            <a:r>
              <a:rPr sz="2400" spc="10" dirty="0">
                <a:cs typeface="Arial"/>
              </a:rPr>
              <a:t> </a:t>
            </a:r>
            <a:r>
              <a:rPr sz="2400" spc="-20" dirty="0">
                <a:cs typeface="Arial"/>
              </a:rPr>
              <a:t>s</a:t>
            </a:r>
            <a:r>
              <a:rPr sz="2400" spc="-15" dirty="0">
                <a:cs typeface="Arial"/>
              </a:rPr>
              <a:t>er</a:t>
            </a:r>
            <a:r>
              <a:rPr sz="2400" spc="-5" dirty="0">
                <a:cs typeface="Arial"/>
              </a:rPr>
              <a:t> t</a:t>
            </a:r>
            <a:r>
              <a:rPr sz="2400" spc="-20" dirty="0">
                <a:cs typeface="Arial"/>
              </a:rPr>
              <a:t>omad</a:t>
            </a:r>
            <a:r>
              <a:rPr sz="2400" spc="-30" dirty="0">
                <a:cs typeface="Arial"/>
              </a:rPr>
              <a:t>o</a:t>
            </a:r>
            <a:r>
              <a:rPr sz="2400" spc="-15" dirty="0">
                <a:cs typeface="Arial"/>
              </a:rPr>
              <a:t>s:</a:t>
            </a:r>
            <a:endParaRPr sz="2400" dirty="0">
              <a:cs typeface="Arial"/>
            </a:endParaRPr>
          </a:p>
          <a:p>
            <a:pPr algn="just">
              <a:lnSpc>
                <a:spcPts val="1000"/>
              </a:lnSpc>
              <a:buClr>
                <a:srgbClr val="0000FF"/>
              </a:buClr>
              <a:buFont typeface="Arial"/>
              <a:buChar char="•"/>
            </a:pPr>
            <a:endParaRPr sz="2400" dirty="0"/>
          </a:p>
          <a:p>
            <a:pPr algn="just">
              <a:lnSpc>
                <a:spcPts val="1200"/>
              </a:lnSpc>
              <a:spcBef>
                <a:spcPts val="68"/>
              </a:spcBef>
              <a:buClr>
                <a:srgbClr val="0000FF"/>
              </a:buClr>
              <a:buFont typeface="Arial"/>
              <a:buChar char="•"/>
            </a:pPr>
            <a:endParaRPr sz="2400" dirty="0"/>
          </a:p>
          <a:p>
            <a:pPr marL="369570" algn="just">
              <a:lnSpc>
                <a:spcPct val="100000"/>
              </a:lnSpc>
            </a:pPr>
            <a:r>
              <a:rPr sz="2400" spc="-20" dirty="0">
                <a:cs typeface="Arial"/>
              </a:rPr>
              <a:t>Na</a:t>
            </a:r>
            <a:r>
              <a:rPr sz="2400" spc="-5" dirty="0">
                <a:cs typeface="Arial"/>
              </a:rPr>
              <a:t> </a:t>
            </a:r>
            <a:r>
              <a:rPr sz="2400" spc="-15" dirty="0">
                <a:cs typeface="Arial"/>
              </a:rPr>
              <a:t>reali</a:t>
            </a:r>
            <a:r>
              <a:rPr sz="2400" spc="-5" dirty="0">
                <a:cs typeface="Arial"/>
              </a:rPr>
              <a:t>z</a:t>
            </a:r>
            <a:r>
              <a:rPr sz="2400" spc="-20" dirty="0">
                <a:cs typeface="Arial"/>
              </a:rPr>
              <a:t>aç</a:t>
            </a:r>
            <a:r>
              <a:rPr sz="2400" spc="-15" dirty="0">
                <a:cs typeface="Arial"/>
              </a:rPr>
              <a:t>ã</a:t>
            </a:r>
            <a:r>
              <a:rPr sz="2400" spc="-20" dirty="0">
                <a:cs typeface="Arial"/>
              </a:rPr>
              <a:t>o de</a:t>
            </a:r>
            <a:r>
              <a:rPr sz="2400" spc="5" dirty="0">
                <a:cs typeface="Arial"/>
              </a:rPr>
              <a:t> </a:t>
            </a:r>
            <a:r>
              <a:rPr sz="2400" spc="-25" dirty="0">
                <a:cs typeface="Arial"/>
              </a:rPr>
              <a:t>um</a:t>
            </a:r>
            <a:r>
              <a:rPr sz="2400" spc="-10" dirty="0">
                <a:cs typeface="Arial"/>
              </a:rPr>
              <a:t> tr</a:t>
            </a:r>
            <a:r>
              <a:rPr sz="2400" spc="-15" dirty="0">
                <a:cs typeface="Arial"/>
              </a:rPr>
              <a:t>abalho,</a:t>
            </a:r>
            <a:r>
              <a:rPr sz="2400" spc="5" dirty="0">
                <a:cs typeface="Arial"/>
              </a:rPr>
              <a:t> </a:t>
            </a:r>
            <a:r>
              <a:rPr sz="2400" spc="-20" dirty="0">
                <a:cs typeface="Arial"/>
              </a:rPr>
              <a:t>a</a:t>
            </a:r>
            <a:r>
              <a:rPr sz="2400" spc="-5" dirty="0">
                <a:cs typeface="Arial"/>
              </a:rPr>
              <a:t> </a:t>
            </a:r>
            <a:r>
              <a:rPr sz="2400" spc="-15" dirty="0" err="1">
                <a:cs typeface="Arial"/>
              </a:rPr>
              <a:t>escolha</a:t>
            </a:r>
            <a:r>
              <a:rPr lang="pt-BR" sz="2400" spc="-15" dirty="0">
                <a:cs typeface="Arial"/>
              </a:rPr>
              <a:t> </a:t>
            </a:r>
            <a:r>
              <a:rPr sz="2400" spc="-20" dirty="0">
                <a:cs typeface="Arial"/>
              </a:rPr>
              <a:t>de</a:t>
            </a:r>
            <a:r>
              <a:rPr sz="2400" spc="-5" dirty="0">
                <a:cs typeface="Arial"/>
              </a:rPr>
              <a:t> </a:t>
            </a:r>
            <a:r>
              <a:rPr sz="2400" spc="-40" dirty="0">
                <a:cs typeface="Arial"/>
              </a:rPr>
              <a:t>m</a:t>
            </a:r>
            <a:r>
              <a:rPr sz="2400" spc="-20" dirty="0">
                <a:cs typeface="Arial"/>
              </a:rPr>
              <a:t>é</a:t>
            </a:r>
            <a:r>
              <a:rPr sz="2400" spc="-5" dirty="0">
                <a:cs typeface="Arial"/>
              </a:rPr>
              <a:t>t</a:t>
            </a:r>
            <a:r>
              <a:rPr sz="2400" spc="-20" dirty="0">
                <a:cs typeface="Arial"/>
              </a:rPr>
              <a:t>o</a:t>
            </a:r>
            <a:r>
              <a:rPr sz="2400" spc="-30" dirty="0">
                <a:cs typeface="Arial"/>
              </a:rPr>
              <a:t>d</a:t>
            </a:r>
            <a:r>
              <a:rPr sz="2400" spc="-20" dirty="0">
                <a:cs typeface="Arial"/>
              </a:rPr>
              <a:t>os</a:t>
            </a:r>
            <a:r>
              <a:rPr sz="2400" spc="35" dirty="0">
                <a:cs typeface="Arial"/>
              </a:rPr>
              <a:t> </a:t>
            </a:r>
            <a:r>
              <a:rPr sz="2400" spc="-20" dirty="0">
                <a:cs typeface="Arial"/>
              </a:rPr>
              <a:t>e</a:t>
            </a:r>
            <a:r>
              <a:rPr sz="2400" spc="-5" dirty="0">
                <a:cs typeface="Arial"/>
              </a:rPr>
              <a:t> i</a:t>
            </a:r>
            <a:r>
              <a:rPr sz="2400" spc="-15" dirty="0">
                <a:cs typeface="Arial"/>
              </a:rPr>
              <a:t>nst</a:t>
            </a:r>
            <a:r>
              <a:rPr sz="2400" spc="-10" dirty="0">
                <a:cs typeface="Arial"/>
              </a:rPr>
              <a:t>r</a:t>
            </a:r>
            <a:r>
              <a:rPr sz="2400" spc="-20" dirty="0">
                <a:cs typeface="Arial"/>
              </a:rPr>
              <a:t>umentos</a:t>
            </a:r>
            <a:r>
              <a:rPr sz="2400" spc="35" dirty="0">
                <a:cs typeface="Arial"/>
              </a:rPr>
              <a:t> </a:t>
            </a:r>
            <a:r>
              <a:rPr sz="2400" spc="-20" dirty="0">
                <a:cs typeface="Arial"/>
              </a:rPr>
              <a:t>depende:</a:t>
            </a:r>
            <a:endParaRPr sz="2400" dirty="0">
              <a:cs typeface="Arial"/>
            </a:endParaRPr>
          </a:p>
          <a:p>
            <a:pPr algn="just">
              <a:lnSpc>
                <a:spcPts val="800"/>
              </a:lnSpc>
              <a:spcBef>
                <a:spcPts val="13"/>
              </a:spcBef>
            </a:pPr>
            <a:endParaRPr sz="2400" dirty="0"/>
          </a:p>
          <a:p>
            <a:pPr algn="just">
              <a:lnSpc>
                <a:spcPts val="1000"/>
              </a:lnSpc>
            </a:pPr>
            <a:endParaRPr sz="2400" dirty="0"/>
          </a:p>
          <a:p>
            <a:pPr algn="just">
              <a:lnSpc>
                <a:spcPts val="1000"/>
              </a:lnSpc>
            </a:pPr>
            <a:endParaRPr sz="2400" dirty="0"/>
          </a:p>
          <a:p>
            <a:pPr marL="368935" lvl="1" algn="just">
              <a:lnSpc>
                <a:spcPct val="100000"/>
              </a:lnSpc>
              <a:buClr>
                <a:srgbClr val="FF0000"/>
              </a:buClr>
              <a:buSzPct val="119642"/>
              <a:tabLst>
                <a:tab pos="812800" algn="l"/>
              </a:tabLst>
            </a:pPr>
            <a:r>
              <a:rPr sz="2400" spc="-20" dirty="0">
                <a:cs typeface="Arial"/>
              </a:rPr>
              <a:t>Do</a:t>
            </a:r>
            <a:r>
              <a:rPr sz="2400" spc="-5" dirty="0">
                <a:cs typeface="Arial"/>
              </a:rPr>
              <a:t> </a:t>
            </a:r>
            <a:r>
              <a:rPr sz="2400" spc="-20" dirty="0">
                <a:cs typeface="Arial"/>
              </a:rPr>
              <a:t>grau</a:t>
            </a:r>
            <a:r>
              <a:rPr sz="2400" spc="5" dirty="0">
                <a:cs typeface="Arial"/>
              </a:rPr>
              <a:t> </a:t>
            </a:r>
            <a:r>
              <a:rPr sz="2400" spc="-20" dirty="0">
                <a:cs typeface="Arial"/>
              </a:rPr>
              <a:t>de</a:t>
            </a:r>
            <a:r>
              <a:rPr sz="2400" spc="-5" dirty="0">
                <a:cs typeface="Arial"/>
              </a:rPr>
              <a:t> </a:t>
            </a:r>
            <a:r>
              <a:rPr sz="2400" spc="-15" dirty="0">
                <a:cs typeface="Arial"/>
              </a:rPr>
              <a:t>precis</a:t>
            </a:r>
            <a:r>
              <a:rPr sz="2400" spc="-20" dirty="0">
                <a:cs typeface="Arial"/>
              </a:rPr>
              <a:t>ão</a:t>
            </a:r>
            <a:r>
              <a:rPr sz="2400" spc="5" dirty="0">
                <a:cs typeface="Arial"/>
              </a:rPr>
              <a:t> </a:t>
            </a:r>
            <a:r>
              <a:rPr sz="2400" spc="-20" dirty="0">
                <a:cs typeface="Arial"/>
              </a:rPr>
              <a:t>de</a:t>
            </a:r>
            <a:r>
              <a:rPr sz="2400" spc="5" dirty="0">
                <a:cs typeface="Arial"/>
              </a:rPr>
              <a:t> </a:t>
            </a:r>
            <a:r>
              <a:rPr sz="2400" spc="-20" dirty="0" err="1">
                <a:cs typeface="Arial"/>
              </a:rPr>
              <a:t>cada</a:t>
            </a:r>
            <a:r>
              <a:rPr lang="pt-BR" sz="2400" spc="-20" dirty="0">
                <a:cs typeface="Arial"/>
              </a:rPr>
              <a:t> </a:t>
            </a:r>
            <a:r>
              <a:rPr sz="2400" spc="-15" dirty="0" err="1">
                <a:cs typeface="Arial"/>
              </a:rPr>
              <a:t>ins</a:t>
            </a:r>
            <a:r>
              <a:rPr sz="2400" spc="-5" dirty="0" err="1">
                <a:cs typeface="Arial"/>
              </a:rPr>
              <a:t>t</a:t>
            </a:r>
            <a:r>
              <a:rPr sz="2400" spc="-20" dirty="0" err="1">
                <a:cs typeface="Arial"/>
              </a:rPr>
              <a:t>rumento</a:t>
            </a:r>
            <a:r>
              <a:rPr sz="2400" spc="-20" dirty="0">
                <a:cs typeface="Arial"/>
              </a:rPr>
              <a:t>;</a:t>
            </a:r>
            <a:endParaRPr lang="pt-BR" sz="2400" spc="-20" dirty="0">
              <a:cs typeface="Arial"/>
            </a:endParaRPr>
          </a:p>
          <a:p>
            <a:pPr marL="368935" lvl="1" algn="just">
              <a:lnSpc>
                <a:spcPct val="100000"/>
              </a:lnSpc>
              <a:buClr>
                <a:srgbClr val="FF0000"/>
              </a:buClr>
              <a:buSzPct val="119642"/>
              <a:tabLst>
                <a:tab pos="812800" algn="l"/>
              </a:tabLst>
            </a:pPr>
            <a:endParaRPr sz="2400" dirty="0">
              <a:cs typeface="Arial"/>
            </a:endParaRPr>
          </a:p>
          <a:p>
            <a:pPr marL="368935" lvl="1" algn="just">
              <a:lnSpc>
                <a:spcPts val="3470"/>
              </a:lnSpc>
              <a:buClr>
                <a:srgbClr val="FF0000"/>
              </a:buClr>
              <a:buSzPct val="119642"/>
              <a:tabLst>
                <a:tab pos="812800" algn="l"/>
              </a:tabLst>
            </a:pPr>
            <a:r>
              <a:rPr sz="2400" spc="-20" dirty="0">
                <a:cs typeface="Arial"/>
              </a:rPr>
              <a:t>Do</a:t>
            </a:r>
            <a:r>
              <a:rPr sz="2400" spc="-5" dirty="0">
                <a:cs typeface="Arial"/>
              </a:rPr>
              <a:t> </a:t>
            </a:r>
            <a:r>
              <a:rPr sz="2400" spc="-25" dirty="0">
                <a:cs typeface="Arial"/>
              </a:rPr>
              <a:t>m</a:t>
            </a:r>
            <a:r>
              <a:rPr sz="2400" spc="-15" dirty="0">
                <a:cs typeface="Arial"/>
              </a:rPr>
              <a:t>é</a:t>
            </a:r>
            <a:r>
              <a:rPr sz="2400" spc="-20" dirty="0">
                <a:cs typeface="Arial"/>
              </a:rPr>
              <a:t>todo</a:t>
            </a:r>
            <a:r>
              <a:rPr sz="2400" spc="15" dirty="0">
                <a:cs typeface="Arial"/>
              </a:rPr>
              <a:t> </a:t>
            </a:r>
            <a:r>
              <a:rPr sz="2400" spc="-20" dirty="0">
                <a:cs typeface="Arial"/>
              </a:rPr>
              <a:t>empr</a:t>
            </a:r>
            <a:r>
              <a:rPr sz="2400" spc="-15" dirty="0">
                <a:cs typeface="Arial"/>
              </a:rPr>
              <a:t>e</a:t>
            </a:r>
            <a:r>
              <a:rPr sz="2400" spc="-20" dirty="0">
                <a:cs typeface="Arial"/>
              </a:rPr>
              <a:t>gado</a:t>
            </a:r>
            <a:r>
              <a:rPr sz="2400" spc="25" dirty="0">
                <a:cs typeface="Arial"/>
              </a:rPr>
              <a:t> </a:t>
            </a:r>
            <a:r>
              <a:rPr sz="2400" spc="-20" dirty="0">
                <a:cs typeface="Arial"/>
              </a:rPr>
              <a:t>e</a:t>
            </a:r>
            <a:r>
              <a:rPr sz="2400" spc="-5" dirty="0">
                <a:cs typeface="Arial"/>
              </a:rPr>
              <a:t> </a:t>
            </a:r>
            <a:r>
              <a:rPr sz="2400" spc="-20" dirty="0">
                <a:cs typeface="Arial"/>
              </a:rPr>
              <a:t>do</a:t>
            </a:r>
            <a:r>
              <a:rPr lang="pt-BR" sz="2400" spc="-20" dirty="0">
                <a:cs typeface="Arial"/>
              </a:rPr>
              <a:t> </a:t>
            </a:r>
            <a:r>
              <a:rPr sz="2400" spc="-20" dirty="0" err="1">
                <a:cs typeface="Arial"/>
              </a:rPr>
              <a:t>con</a:t>
            </a:r>
            <a:r>
              <a:rPr sz="2400" spc="-35" dirty="0" err="1">
                <a:cs typeface="Arial"/>
              </a:rPr>
              <a:t>h</a:t>
            </a:r>
            <a:r>
              <a:rPr sz="2400" spc="-20" dirty="0" err="1">
                <a:cs typeface="Arial"/>
              </a:rPr>
              <a:t>ec</a:t>
            </a:r>
            <a:r>
              <a:rPr sz="2400" spc="-5" dirty="0" err="1">
                <a:cs typeface="Arial"/>
              </a:rPr>
              <a:t>i</a:t>
            </a:r>
            <a:r>
              <a:rPr sz="2400" spc="-20" dirty="0" err="1">
                <a:cs typeface="Arial"/>
              </a:rPr>
              <a:t>mento</a:t>
            </a:r>
            <a:r>
              <a:rPr sz="2400" spc="25" dirty="0">
                <a:cs typeface="Arial"/>
              </a:rPr>
              <a:t> </a:t>
            </a:r>
            <a:r>
              <a:rPr sz="2400" spc="-20" dirty="0">
                <a:cs typeface="Arial"/>
              </a:rPr>
              <a:t>d</a:t>
            </a:r>
            <a:r>
              <a:rPr sz="2400" spc="-35" dirty="0">
                <a:cs typeface="Arial"/>
              </a:rPr>
              <a:t>o</a:t>
            </a:r>
            <a:r>
              <a:rPr sz="2400" spc="-20" dirty="0">
                <a:cs typeface="Arial"/>
              </a:rPr>
              <a:t>s</a:t>
            </a:r>
            <a:r>
              <a:rPr sz="2400" spc="10" dirty="0">
                <a:cs typeface="Arial"/>
              </a:rPr>
              <a:t> </a:t>
            </a:r>
            <a:r>
              <a:rPr sz="2400" spc="-15" dirty="0" err="1">
                <a:cs typeface="Arial"/>
              </a:rPr>
              <a:t>limite</a:t>
            </a:r>
            <a:r>
              <a:rPr sz="2400" spc="-20" dirty="0" err="1">
                <a:cs typeface="Arial"/>
              </a:rPr>
              <a:t>s</a:t>
            </a:r>
            <a:r>
              <a:rPr sz="2400" spc="-5" dirty="0">
                <a:cs typeface="Arial"/>
              </a:rPr>
              <a:t> </a:t>
            </a:r>
            <a:r>
              <a:rPr sz="2400" spc="-35" dirty="0" err="1">
                <a:cs typeface="Arial"/>
              </a:rPr>
              <a:t>p</a:t>
            </a:r>
            <a:r>
              <a:rPr sz="2400" spc="-15" dirty="0" err="1">
                <a:cs typeface="Arial"/>
              </a:rPr>
              <a:t>ermissíveis</a:t>
            </a:r>
            <a:endParaRPr lang="pt-BR" sz="2400" spc="-15" dirty="0">
              <a:cs typeface="Arial"/>
            </a:endParaRPr>
          </a:p>
          <a:p>
            <a:pPr marL="368935" lvl="1" algn="just">
              <a:lnSpc>
                <a:spcPts val="3470"/>
              </a:lnSpc>
              <a:buClr>
                <a:srgbClr val="FF0000"/>
              </a:buClr>
              <a:buSzPct val="119642"/>
              <a:tabLst>
                <a:tab pos="812800" algn="l"/>
              </a:tabLst>
            </a:pPr>
            <a:endParaRPr sz="2400" dirty="0">
              <a:cs typeface="Arial"/>
            </a:endParaRPr>
          </a:p>
          <a:p>
            <a:pPr marL="368935" lvl="1" algn="just">
              <a:lnSpc>
                <a:spcPts val="3470"/>
              </a:lnSpc>
              <a:buClr>
                <a:srgbClr val="FF0000"/>
              </a:buClr>
              <a:buSzPct val="119642"/>
              <a:tabLst>
                <a:tab pos="812800" algn="l"/>
              </a:tabLst>
            </a:pPr>
            <a:r>
              <a:rPr sz="2400" spc="-20" dirty="0">
                <a:cs typeface="Arial"/>
              </a:rPr>
              <a:t>Dos</a:t>
            </a:r>
            <a:r>
              <a:rPr sz="2400" spc="10" dirty="0">
                <a:cs typeface="Arial"/>
              </a:rPr>
              <a:t> </a:t>
            </a:r>
            <a:r>
              <a:rPr sz="2400" spc="-20" dirty="0">
                <a:cs typeface="Arial"/>
              </a:rPr>
              <a:t>e</a:t>
            </a:r>
            <a:r>
              <a:rPr sz="2400" spc="-10" dirty="0">
                <a:cs typeface="Arial"/>
              </a:rPr>
              <a:t>r</a:t>
            </a:r>
            <a:r>
              <a:rPr sz="2400" spc="-15" dirty="0">
                <a:cs typeface="Arial"/>
              </a:rPr>
              <a:t>ros</a:t>
            </a:r>
            <a:r>
              <a:rPr sz="2400" spc="-5" dirty="0">
                <a:cs typeface="Arial"/>
              </a:rPr>
              <a:t> </a:t>
            </a:r>
            <a:r>
              <a:rPr sz="2400" spc="-10" dirty="0">
                <a:cs typeface="Arial"/>
              </a:rPr>
              <a:t>e</a:t>
            </a:r>
            <a:r>
              <a:rPr sz="2400" spc="-15" dirty="0">
                <a:cs typeface="Arial"/>
              </a:rPr>
              <a:t>ncontrados.</a:t>
            </a:r>
            <a:endParaRPr sz="2400" dirty="0"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4"/>
          <p:cNvSpPr/>
          <p:nvPr/>
        </p:nvSpPr>
        <p:spPr>
          <a:xfrm>
            <a:off x="228600" y="838200"/>
            <a:ext cx="8663940" cy="3790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9"/>
          <p:cNvSpPr txBox="1">
            <a:spLocks noChangeArrowheads="1"/>
          </p:cNvSpPr>
          <p:nvPr/>
        </p:nvSpPr>
        <p:spPr bwMode="auto">
          <a:xfrm>
            <a:off x="0" y="1981200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dirty="0">
                <a:latin typeface="+mn-lt"/>
              </a:rPr>
              <a:t>Rumos e</a:t>
            </a:r>
          </a:p>
          <a:p>
            <a:pPr algn="ctr" eaLnBrk="1" hangingPunct="1"/>
            <a:endParaRPr lang="pt-BR" altLang="pt-BR" sz="2400" dirty="0">
              <a:latin typeface="+mn-lt"/>
            </a:endParaRPr>
          </a:p>
          <a:p>
            <a:pPr algn="ctr" eaLnBrk="1" hangingPunct="1"/>
            <a:r>
              <a:rPr lang="pt-BR" altLang="pt-BR" sz="2400" dirty="0">
                <a:latin typeface="+mn-lt"/>
              </a:rPr>
              <a:t>Azimutes</a:t>
            </a:r>
          </a:p>
          <a:p>
            <a:pPr algn="ctr" eaLnBrk="1" hangingPunct="1"/>
            <a:endParaRPr lang="pt-BR" altLang="pt-BR" sz="2400" dirty="0">
              <a:latin typeface="+mn-lt"/>
            </a:endParaRPr>
          </a:p>
          <a:p>
            <a:pPr algn="ctr" eaLnBrk="1" hangingPunct="1"/>
            <a:endParaRPr lang="pt-BR" altLang="pt-BR" sz="2400" dirty="0">
              <a:latin typeface="+mn-lt"/>
            </a:endParaRPr>
          </a:p>
          <a:p>
            <a:pPr algn="ctr" eaLnBrk="1" hangingPunct="1"/>
            <a:r>
              <a:rPr lang="pt-BR" altLang="pt-BR" sz="2400" dirty="0">
                <a:latin typeface="+mn-lt"/>
              </a:rPr>
              <a:t>Noções básicas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56896" y="1780535"/>
            <a:ext cx="475862" cy="350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prstClr val="white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533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/>
              <a:t>RUMOS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2057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Definição: anotem....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941580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56896" y="1780535"/>
            <a:ext cx="475862" cy="350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prstClr val="white"/>
              </a:solidFill>
            </a:endParaRPr>
          </a:p>
        </p:txBody>
      </p:sp>
      <p:sp>
        <p:nvSpPr>
          <p:cNvPr id="8" name="object 4"/>
          <p:cNvSpPr/>
          <p:nvPr/>
        </p:nvSpPr>
        <p:spPr>
          <a:xfrm>
            <a:off x="1905000" y="685800"/>
            <a:ext cx="4792980" cy="45674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CaixaDeTexto 8"/>
          <p:cNvSpPr txBox="1"/>
          <p:nvPr/>
        </p:nvSpPr>
        <p:spPr>
          <a:xfrm>
            <a:off x="0" y="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i="1" dirty="0"/>
              <a:t>RUMOS</a:t>
            </a:r>
          </a:p>
        </p:txBody>
      </p:sp>
    </p:spTree>
    <p:extLst>
      <p:ext uri="{BB962C8B-B14F-4D97-AF65-F5344CB8AC3E}">
        <p14:creationId xmlns:p14="http://schemas.microsoft.com/office/powerpoint/2010/main" val="18367548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56896" y="1780535"/>
            <a:ext cx="475862" cy="350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prstClr val="white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533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/>
              <a:t>AZIMUTES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F98CD55-FE07-43A6-B75E-57838D83190A}"/>
              </a:ext>
            </a:extLst>
          </p:cNvPr>
          <p:cNvSpPr txBox="1"/>
          <p:nvPr/>
        </p:nvSpPr>
        <p:spPr>
          <a:xfrm>
            <a:off x="0" y="2057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Definição: anotem....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111764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807598" y="1641168"/>
            <a:ext cx="1077686" cy="377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prstClr val="white"/>
              </a:solidFill>
            </a:endParaRPr>
          </a:p>
        </p:txBody>
      </p:sp>
      <p:sp>
        <p:nvSpPr>
          <p:cNvPr id="10" name="object 3"/>
          <p:cNvSpPr/>
          <p:nvPr/>
        </p:nvSpPr>
        <p:spPr>
          <a:xfrm>
            <a:off x="1600200" y="609600"/>
            <a:ext cx="5594604" cy="5175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CaixaDeTexto 11"/>
          <p:cNvSpPr txBox="1"/>
          <p:nvPr/>
        </p:nvSpPr>
        <p:spPr>
          <a:xfrm>
            <a:off x="0" y="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i="1" dirty="0"/>
              <a:t>AZIMUTES</a:t>
            </a:r>
          </a:p>
        </p:txBody>
      </p:sp>
    </p:spTree>
    <p:extLst>
      <p:ext uri="{BB962C8B-B14F-4D97-AF65-F5344CB8AC3E}">
        <p14:creationId xmlns:p14="http://schemas.microsoft.com/office/powerpoint/2010/main" val="15679676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56896" y="1780535"/>
            <a:ext cx="475862" cy="350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prstClr val="white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76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/>
              <a:t>CONSIDERAÇÕES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137160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/>
              <a:t>1º Q: 	RUMO = AZIMUTE </a:t>
            </a:r>
          </a:p>
          <a:p>
            <a:pPr algn="just"/>
            <a:endParaRPr lang="pt-BR" sz="3200" dirty="0"/>
          </a:p>
          <a:p>
            <a:pPr algn="just"/>
            <a:r>
              <a:rPr lang="pt-BR" sz="3200" dirty="0"/>
              <a:t>2º Q: 	RUMO 	= 180° - AZIMUTE ou </a:t>
            </a:r>
          </a:p>
          <a:p>
            <a:pPr algn="just"/>
            <a:r>
              <a:rPr lang="pt-BR" sz="3200" dirty="0"/>
              <a:t>		AZIMUTE 	= 180° - RUMO</a:t>
            </a:r>
          </a:p>
          <a:p>
            <a:pPr algn="just"/>
            <a:endParaRPr lang="pt-BR" sz="3200" dirty="0"/>
          </a:p>
          <a:p>
            <a:pPr algn="just"/>
            <a:r>
              <a:rPr lang="pt-BR" sz="3200" dirty="0"/>
              <a:t>3º Q: 	RUMO 	= AZIMUTE - 180° ou </a:t>
            </a:r>
          </a:p>
          <a:p>
            <a:pPr algn="just"/>
            <a:r>
              <a:rPr lang="pt-BR" sz="3200" dirty="0"/>
              <a:t>		AZIMUTE 	= 180° + RUMO</a:t>
            </a:r>
          </a:p>
          <a:p>
            <a:pPr algn="just"/>
            <a:endParaRPr lang="pt-BR" sz="3200" dirty="0"/>
          </a:p>
          <a:p>
            <a:pPr algn="just"/>
            <a:r>
              <a:rPr lang="pt-BR" sz="3200" dirty="0"/>
              <a:t>4º Q: 	RUMO 	= 360° - AZIMUTE ou</a:t>
            </a:r>
          </a:p>
          <a:p>
            <a:pPr algn="just"/>
            <a:r>
              <a:rPr lang="pt-BR" sz="3200" dirty="0"/>
              <a:t>		</a:t>
            </a:r>
            <a:r>
              <a:rPr lang="pt-BR" dirty="0"/>
              <a:t> </a:t>
            </a:r>
            <a:r>
              <a:rPr lang="pt-BR" sz="3200" dirty="0"/>
              <a:t>AZIMUTE 	= 360° - RUMO</a:t>
            </a:r>
          </a:p>
        </p:txBody>
      </p:sp>
    </p:spTree>
    <p:extLst>
      <p:ext uri="{BB962C8B-B14F-4D97-AF65-F5344CB8AC3E}">
        <p14:creationId xmlns:p14="http://schemas.microsoft.com/office/powerpoint/2010/main" val="293746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ake a simple Groma! - Dr Jody Muelaner">
            <a:extLst>
              <a:ext uri="{FF2B5EF4-FFF2-40B4-BE49-F238E27FC236}">
                <a16:creationId xmlns:a16="http://schemas.microsoft.com/office/drawing/2014/main" id="{2D4DB8E7-EE2B-4FD0-931D-EFCD621CA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0957"/>
            <a:ext cx="7391400" cy="548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EE98B09-C129-4654-956C-BB13734B0085}"/>
              </a:ext>
            </a:extLst>
          </p:cNvPr>
          <p:cNvSpPr/>
          <p:nvPr/>
        </p:nvSpPr>
        <p:spPr>
          <a:xfrm>
            <a:off x="76200" y="4800600"/>
            <a:ext cx="89916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GROMA EGÍPCIA</a:t>
            </a:r>
          </a:p>
          <a:p>
            <a:r>
              <a:rPr lang="pt-BR" sz="2400" dirty="0"/>
              <a:t>Ficou curioso? </a:t>
            </a:r>
          </a:p>
          <a:p>
            <a:r>
              <a:rPr lang="pt-BR" sz="2400" dirty="0"/>
              <a:t>Acesse o link para saber mais. Leitura complementar.</a:t>
            </a:r>
          </a:p>
          <a:p>
            <a:r>
              <a:rPr lang="pt-BR" sz="2000" dirty="0">
                <a:hlinkClick r:id="rId3"/>
              </a:rPr>
              <a:t>https://igeo.ufrgs.br/museudetopografia/index.php/historico-da-topografia</a:t>
            </a:r>
            <a:endParaRPr lang="pt-BR" sz="20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132118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74" y="982519"/>
            <a:ext cx="8166695" cy="475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5577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18" y="1485900"/>
            <a:ext cx="754968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6335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b="8065"/>
          <a:stretch/>
        </p:blipFill>
        <p:spPr>
          <a:xfrm>
            <a:off x="425266" y="1414340"/>
            <a:ext cx="8070851" cy="412636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34" y="5006746"/>
            <a:ext cx="7802115" cy="99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7769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4798"/>
            <a:ext cx="9144000" cy="448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0311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0009"/>
            <a:ext cx="9144000" cy="301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60884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70" y="857250"/>
            <a:ext cx="79978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0896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233"/>
            <a:ext cx="9144000" cy="434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37901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28725"/>
            <a:ext cx="77724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1727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435" y="857250"/>
            <a:ext cx="580913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953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821" y="857250"/>
            <a:ext cx="611235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3945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7D46AEB-A9A0-4E1C-9DEC-486ABDDF5B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01"/>
          <a:stretch/>
        </p:blipFill>
        <p:spPr>
          <a:xfrm>
            <a:off x="55306" y="152400"/>
            <a:ext cx="9033387" cy="4726672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D3BF2D0B-C70A-4EE5-B23A-A48F3A609A0F}"/>
              </a:ext>
            </a:extLst>
          </p:cNvPr>
          <p:cNvSpPr/>
          <p:nvPr/>
        </p:nvSpPr>
        <p:spPr>
          <a:xfrm>
            <a:off x="228600" y="4953000"/>
            <a:ext cx="8686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Ficou curioso? </a:t>
            </a:r>
          </a:p>
          <a:p>
            <a:r>
              <a:rPr lang="pt-BR" sz="2400" dirty="0"/>
              <a:t>Acesse o link para saber mais sobre os instrumentos e os primeiros mapas. Leitura complementar.</a:t>
            </a:r>
          </a:p>
          <a:p>
            <a:endParaRPr lang="pt-BR" sz="2400" dirty="0"/>
          </a:p>
          <a:p>
            <a:r>
              <a:rPr lang="pt-BR" sz="2000" dirty="0">
                <a:hlinkClick r:id="rId3"/>
              </a:rPr>
              <a:t>https://igeo.ufrgs.br/museudetopografia/index.php/historico-da-topografia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4474265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5873875" y="860026"/>
            <a:ext cx="2558201" cy="3467131"/>
            <a:chOff x="7796999" y="492510"/>
            <a:chExt cx="3410934" cy="4202583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2"/>
            <a:srcRect t="55862" r="58237" b="1"/>
            <a:stretch/>
          </p:blipFill>
          <p:spPr>
            <a:xfrm>
              <a:off x="7796999" y="492510"/>
              <a:ext cx="3410934" cy="3026925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6999" y="2990118"/>
              <a:ext cx="3000375" cy="1704975"/>
            </a:xfrm>
            <a:prstGeom prst="rect">
              <a:avLst/>
            </a:prstGeom>
          </p:spPr>
        </p:pic>
      </p:grp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4" y="861192"/>
            <a:ext cx="5677712" cy="514350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6152607" y="4310724"/>
            <a:ext cx="3017520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Ai =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Altura do Instrumento</a:t>
            </a:r>
          </a:p>
          <a:p>
            <a:endParaRPr lang="pt-BR" sz="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Visadas descendentes entram com sinal negativo na equação do SENO</a:t>
            </a:r>
          </a:p>
        </p:txBody>
      </p:sp>
    </p:spTree>
    <p:extLst>
      <p:ext uri="{BB962C8B-B14F-4D97-AF65-F5344CB8AC3E}">
        <p14:creationId xmlns:p14="http://schemas.microsoft.com/office/powerpoint/2010/main" val="593988508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8" y="1050131"/>
            <a:ext cx="6372225" cy="475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58423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12" y="1606551"/>
            <a:ext cx="8635565" cy="317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19287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9"/>
          <p:cNvSpPr txBox="1">
            <a:spLocks noChangeArrowheads="1"/>
          </p:cNvSpPr>
          <p:nvPr/>
        </p:nvSpPr>
        <p:spPr bwMode="auto">
          <a:xfrm>
            <a:off x="-2" y="2933698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700" dirty="0">
                <a:latin typeface="Arial" panose="020B0604020202020204" pitchFamily="34" charset="0"/>
              </a:rPr>
              <a:t>Métodos de Levantamentos Topográficos</a:t>
            </a:r>
          </a:p>
          <a:p>
            <a:pPr algn="ctr" eaLnBrk="1" hangingPunct="1"/>
            <a:r>
              <a:rPr lang="pt-BR" altLang="pt-BR" sz="2700" dirty="0">
                <a:latin typeface="Arial" panose="020B0604020202020204" pitchFamily="34" charset="0"/>
              </a:rPr>
              <a:t>Poligonação</a:t>
            </a:r>
          </a:p>
        </p:txBody>
      </p:sp>
    </p:spTree>
    <p:extLst>
      <p:ext uri="{BB962C8B-B14F-4D97-AF65-F5344CB8AC3E}">
        <p14:creationId xmlns:p14="http://schemas.microsoft.com/office/powerpoint/2010/main" val="23959743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/>
          <p:cNvSpPr txBox="1"/>
          <p:nvPr/>
        </p:nvSpPr>
        <p:spPr>
          <a:xfrm>
            <a:off x="936715" y="862102"/>
            <a:ext cx="8207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500" dirty="0"/>
          </a:p>
          <a:p>
            <a:r>
              <a:rPr lang="pt-BR" sz="1500" b="1" i="1" dirty="0"/>
              <a:t>Conceitos:</a:t>
            </a:r>
          </a:p>
          <a:p>
            <a:endParaRPr lang="pt-BR" sz="1500" dirty="0"/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pt-BR" sz="1500" b="1" i="1" dirty="0"/>
              <a:t>Levantamento Topográfico: </a:t>
            </a:r>
            <a:r>
              <a:rPr lang="pt-BR" sz="1500" dirty="0"/>
              <a:t>é o conjunto de operações destinadas a extrair do terreno os elementos indispensáveis à elaboração de uma representação (papel ou digital) de uma determinada área da superfície terrestre.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0" y="2322749"/>
            <a:ext cx="9134527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350" dirty="0"/>
              <a:t>No levantamento topográfico, a curvatura da Terra é negligenciada, por esse motivo, aplicado em pequenas áreas.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pt-BR" sz="1350" dirty="0"/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pt-BR" sz="1350" b="1" i="1" dirty="0"/>
              <a:t>Alinhamento:</a:t>
            </a:r>
            <a:r>
              <a:rPr lang="pt-BR" sz="1350" dirty="0"/>
              <a:t> é a interseção de um plano vertical que passa por dois pontos considerados, com a superfície da Terra.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pt-BR" sz="1350" dirty="0"/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pt-BR" sz="1350" b="1" i="1" dirty="0"/>
              <a:t>Bússolas:</a:t>
            </a:r>
            <a:r>
              <a:rPr lang="pt-BR" sz="1350" dirty="0"/>
              <a:t> são instrumentos que possibilitam a medição de ângulo horizontal formado entre a direção de um alinhamento em relação a direção do meridiano magnético. O equipamento consiste basicamente de uma agulha imantada que tem sua parte central repousada sobre um pivô colocado no centro de um limbo graduado.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pt-BR" sz="1350" dirty="0"/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pt-BR" sz="1350" b="1" i="1" dirty="0"/>
              <a:t>Meridiano Magnético: </a:t>
            </a:r>
            <a:r>
              <a:rPr lang="pt-BR" sz="1350" dirty="0"/>
              <a:t>denomina-se meridiano magnético ao plano que passa pelo eixo longitudinal de uma agulha magnética em posição de equilíbrio. Sua posição varia com o tempo e local. </a:t>
            </a:r>
          </a:p>
          <a:p>
            <a:endParaRPr lang="pt-BR" sz="1350" dirty="0"/>
          </a:p>
        </p:txBody>
      </p:sp>
      <p:pic>
        <p:nvPicPr>
          <p:cNvPr id="1026" name="Picture 2" descr="Bússola Magnética Bússola Instrumento De Navegação Instrumento Background |  Bussola tatoo, Tatuagem de fases da lua, Busso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4334799"/>
            <a:ext cx="3307978" cy="14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0839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/>
          <p:cNvSpPr txBox="1"/>
          <p:nvPr/>
        </p:nvSpPr>
        <p:spPr>
          <a:xfrm>
            <a:off x="936715" y="862101"/>
            <a:ext cx="82072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500" dirty="0"/>
          </a:p>
          <a:p>
            <a:r>
              <a:rPr lang="pt-BR" sz="1500" i="1" dirty="0"/>
              <a:t>Dentre os métodos de levantamentos topográficos, temos:</a:t>
            </a:r>
          </a:p>
        </p:txBody>
      </p:sp>
      <p:sp>
        <p:nvSpPr>
          <p:cNvPr id="3" name="Seta para a direita 2"/>
          <p:cNvSpPr/>
          <p:nvPr/>
        </p:nvSpPr>
        <p:spPr>
          <a:xfrm>
            <a:off x="1928530" y="1638298"/>
            <a:ext cx="806450" cy="2647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" name="CaixaDeTexto 3"/>
          <p:cNvSpPr txBox="1"/>
          <p:nvPr/>
        </p:nvSpPr>
        <p:spPr>
          <a:xfrm>
            <a:off x="2817530" y="1638298"/>
            <a:ext cx="2857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/>
              <a:t>Levantamento por irradiações;</a:t>
            </a:r>
          </a:p>
        </p:txBody>
      </p:sp>
      <p:sp>
        <p:nvSpPr>
          <p:cNvPr id="8" name="Seta para a direita 7"/>
          <p:cNvSpPr/>
          <p:nvPr/>
        </p:nvSpPr>
        <p:spPr>
          <a:xfrm>
            <a:off x="1928530" y="1905004"/>
            <a:ext cx="806450" cy="2647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9" name="CaixaDeTexto 8"/>
          <p:cNvSpPr txBox="1"/>
          <p:nvPr/>
        </p:nvSpPr>
        <p:spPr>
          <a:xfrm>
            <a:off x="2817529" y="1905004"/>
            <a:ext cx="38227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/>
              <a:t>Levantamento por interseções e</a:t>
            </a:r>
          </a:p>
        </p:txBody>
      </p:sp>
      <p:sp>
        <p:nvSpPr>
          <p:cNvPr id="10" name="Seta para a direita 9"/>
          <p:cNvSpPr/>
          <p:nvPr/>
        </p:nvSpPr>
        <p:spPr>
          <a:xfrm>
            <a:off x="1928526" y="2171710"/>
            <a:ext cx="806450" cy="2647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1" name="CaixaDeTexto 10"/>
          <p:cNvSpPr txBox="1"/>
          <p:nvPr/>
        </p:nvSpPr>
        <p:spPr>
          <a:xfrm>
            <a:off x="2817525" y="2171710"/>
            <a:ext cx="56388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/>
              <a:t>Levantamento por poligonação ou caminhamento;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474" y="2654299"/>
            <a:ext cx="91345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Entre os métodos de levantamentos, o de maior uso na prática é o que consiste do lançamento de uma ou mais poligonais passando próximo às partes mais importantes ou de maior interesse do terreno. A poligonal ou poligonais formam um arcabouço de apoio do levantamento, em relação ao qual obtém-se as posições de todos os detalhes de interesse para serem representados na planta.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Ao levantamento em que são lançadas poligonais denomina-se comumente de poligonação ou levantamento por caminhamento.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Aliado às poligonais, colhe-se informações sobre as posições dos pontos de interesse  realizando-se irradiações e as vezes interseções.</a:t>
            </a:r>
          </a:p>
        </p:txBody>
      </p:sp>
    </p:spTree>
    <p:extLst>
      <p:ext uri="{BB962C8B-B14F-4D97-AF65-F5344CB8AC3E}">
        <p14:creationId xmlns:p14="http://schemas.microsoft.com/office/powerpoint/2010/main" val="4259271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17565" y="2227354"/>
            <a:ext cx="88186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500" dirty="0"/>
          </a:p>
          <a:p>
            <a:r>
              <a:rPr lang="pt-BR" sz="1500" dirty="0"/>
              <a:t>Considerado o principal método de levantamento.</a:t>
            </a:r>
          </a:p>
          <a:p>
            <a:endParaRPr lang="pt-BR" sz="1500" dirty="0"/>
          </a:p>
          <a:p>
            <a:r>
              <a:rPr lang="pt-BR" sz="1500" dirty="0"/>
              <a:t>Base formada pelos alinhamentos.</a:t>
            </a:r>
          </a:p>
          <a:p>
            <a:endParaRPr lang="pt-BR" sz="1500" dirty="0"/>
          </a:p>
          <a:p>
            <a:r>
              <a:rPr lang="pt-BR" sz="1500" dirty="0"/>
              <a:t>Percorrer os limites da área do terreno, medindo ângulos e distâncias</a:t>
            </a:r>
          </a:p>
          <a:p>
            <a:endParaRPr lang="pt-BR" sz="1500" dirty="0"/>
          </a:p>
          <a:p>
            <a:r>
              <a:rPr lang="pt-BR" sz="1500" dirty="0"/>
              <a:t>Alinhamentos são Segmentos de retas.</a:t>
            </a:r>
          </a:p>
          <a:p>
            <a:endParaRPr lang="pt-BR" sz="1500" dirty="0"/>
          </a:p>
          <a:p>
            <a:r>
              <a:rPr lang="pt-BR" sz="1500" dirty="0"/>
              <a:t>O caminhamento pode ser horário ou anti-horário.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7365" y="4596008"/>
            <a:ext cx="2576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500" dirty="0"/>
              <a:t>Elementos de um caminhamento:</a:t>
            </a:r>
          </a:p>
          <a:p>
            <a:pPr algn="just"/>
            <a:endParaRPr lang="pt-BR" sz="1500" dirty="0"/>
          </a:p>
          <a:p>
            <a:pPr algn="just"/>
            <a:endParaRPr lang="pt-BR" sz="15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849729" y="4507281"/>
            <a:ext cx="19582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1) Distâncias medidas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846462" y="4788135"/>
            <a:ext cx="19888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2) Ângulos formados</a:t>
            </a:r>
          </a:p>
        </p:txBody>
      </p:sp>
      <p:sp>
        <p:nvSpPr>
          <p:cNvPr id="12" name="Chave esquerda 11"/>
          <p:cNvSpPr/>
          <p:nvPr/>
        </p:nvSpPr>
        <p:spPr>
          <a:xfrm>
            <a:off x="2741959" y="4537267"/>
            <a:ext cx="186147" cy="4996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500"/>
          </a:p>
        </p:txBody>
      </p:sp>
      <p:sp>
        <p:nvSpPr>
          <p:cNvPr id="14" name="Retângulo 13"/>
          <p:cNvSpPr/>
          <p:nvPr/>
        </p:nvSpPr>
        <p:spPr>
          <a:xfrm>
            <a:off x="1687825" y="1102107"/>
            <a:ext cx="617977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b="1" i="1" dirty="0"/>
              <a:t>Levantamento por Caminhamento e poligonação.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49516" y="5095962"/>
            <a:ext cx="40198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As poligonais podem ser: fechadas e abertas. </a:t>
            </a:r>
          </a:p>
          <a:p>
            <a:endParaRPr lang="pt-BR" sz="1500" dirty="0"/>
          </a:p>
        </p:txBody>
      </p:sp>
      <p:pic>
        <p:nvPicPr>
          <p:cNvPr id="1026" name="Picture 2" descr="D:\DADOS\Documents\Thiago\OPORTUNIDADES\Conteudo_Concurso\Levantamento\PA.JPG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tretch>
            <a:fillRect/>
          </a:stretch>
        </p:blipFill>
        <p:spPr bwMode="auto">
          <a:xfrm>
            <a:off x="4777712" y="3959993"/>
            <a:ext cx="4137688" cy="1533798"/>
          </a:xfrm>
          <a:prstGeom prst="rect">
            <a:avLst/>
          </a:prstGeom>
        </p:spPr>
      </p:pic>
      <p:pic>
        <p:nvPicPr>
          <p:cNvPr id="1027" name="Picture 3" descr="D:\DADOS\Documents\Thiago\OPORTUNIDADES\Conteudo_Concurso\Levantamento\Fechada.JPG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6348457" y="2436475"/>
            <a:ext cx="2519058" cy="136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72414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187449" y="944033"/>
            <a:ext cx="4134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Definições: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20829" y="2233741"/>
            <a:ext cx="45915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Estação: ponto onde o equipamento é ocupado e nivelado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20829" y="2826664"/>
            <a:ext cx="45915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Ré: Estação onde o operador zera o ângulo do instrumento 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14295" y="3501241"/>
            <a:ext cx="45915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Vante: Estação onde o operador  visa o ângulo e que será a próxima a ser ocupada pelo instrumento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14295" y="4175818"/>
            <a:ext cx="55517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Irradiações: cada ponto visado e armazenado no equipamento. </a:t>
            </a:r>
          </a:p>
        </p:txBody>
      </p:sp>
      <p:pic>
        <p:nvPicPr>
          <p:cNvPr id="10" name="Imagem 9" descr="poligonal.JPG"/>
          <p:cNvPicPr>
            <a:picLocks noChangeAspect="1"/>
          </p:cNvPicPr>
          <p:nvPr/>
        </p:nvPicPr>
        <p:blipFill>
          <a:blip r:embed="rId2">
            <a:lum bright="-6000"/>
          </a:blip>
          <a:stretch>
            <a:fillRect/>
          </a:stretch>
        </p:blipFill>
        <p:spPr>
          <a:xfrm>
            <a:off x="4787900" y="1900772"/>
            <a:ext cx="4064000" cy="221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84611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3" y="2336998"/>
            <a:ext cx="684852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dirty="0"/>
              <a:t>Poligonação: consiste no estabelecimento, observação e cálculo de poligonais.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-2" y="2676880"/>
            <a:ext cx="9130376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350" dirty="0"/>
          </a:p>
          <a:p>
            <a:pPr algn="just"/>
            <a:r>
              <a:rPr lang="pt-BR" sz="1500" dirty="0"/>
              <a:t>Poligonais não são mais do que um conjunto de sucessivos segmentos de reta formando uma linha poligonal, da qual se medem os comprimentos dos lados e os ângulos que estes formam.</a:t>
            </a:r>
          </a:p>
        </p:txBody>
      </p:sp>
      <p:sp>
        <p:nvSpPr>
          <p:cNvPr id="9" name="Retângulo 8"/>
          <p:cNvSpPr/>
          <p:nvPr/>
        </p:nvSpPr>
        <p:spPr>
          <a:xfrm>
            <a:off x="20436" y="3605383"/>
            <a:ext cx="91303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500" dirty="0"/>
              <a:t>A poligonação é uma operação tridimensional que permite transportar simultaneamente coordenadas cartográficas e altitudes ortométricas.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0" y="4326138"/>
            <a:ext cx="90466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500" dirty="0"/>
              <a:t>A poligonação é um dos métodos mais empregados para a determinação de coordenadas de pontos em Topografia.</a:t>
            </a:r>
          </a:p>
        </p:txBody>
      </p:sp>
    </p:spTree>
    <p:extLst>
      <p:ext uri="{BB962C8B-B14F-4D97-AF65-F5344CB8AC3E}">
        <p14:creationId xmlns:p14="http://schemas.microsoft.com/office/powerpoint/2010/main" val="16684493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474" y="1979496"/>
            <a:ext cx="8879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Na implantação de uma poligonal, é necessária a coordenada do ponto inicial que evita a translação e o Azimute do primeiro alinhamento que fixa a orientação evitando a rotação da figura.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1" y="3090486"/>
            <a:ext cx="8879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As poligonais também podem ser classificadas em:</a:t>
            </a:r>
          </a:p>
          <a:p>
            <a:pPr algn="just"/>
            <a:endParaRPr lang="pt-BR" dirty="0"/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pt-BR" dirty="0"/>
              <a:t>Principal: determina os pontos de apoio de 1ª ordem;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pt-BR" dirty="0"/>
              <a:t>Secundária: a qual é apoiada nos vértices da poligonal principal;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pt-BR" dirty="0"/>
              <a:t>Auxiliar: tem seus vértices distribuídos na área a ser levantada e serve para determinar os pontos de detalhes.</a:t>
            </a:r>
          </a:p>
        </p:txBody>
      </p:sp>
    </p:spTree>
    <p:extLst>
      <p:ext uri="{BB962C8B-B14F-4D97-AF65-F5344CB8AC3E}">
        <p14:creationId xmlns:p14="http://schemas.microsoft.com/office/powerpoint/2010/main" val="79893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1C3D5815-4C6E-489F-BB6B-EDCFB744F4A0}"/>
              </a:ext>
            </a:extLst>
          </p:cNvPr>
          <p:cNvSpPr txBox="1"/>
          <p:nvPr/>
        </p:nvSpPr>
        <p:spPr>
          <a:xfrm>
            <a:off x="228600" y="228600"/>
            <a:ext cx="8594090" cy="5232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 marR="12065" indent="0" algn="just">
              <a:lnSpc>
                <a:spcPct val="100000"/>
              </a:lnSpc>
            </a:pPr>
            <a:r>
              <a:rPr sz="2000" spc="-25" dirty="0">
                <a:cs typeface="Calibri"/>
              </a:rPr>
              <a:t>C</a:t>
            </a:r>
            <a:r>
              <a:rPr sz="2000" spc="-10" dirty="0">
                <a:cs typeface="Calibri"/>
              </a:rPr>
              <a:t>o</a:t>
            </a:r>
            <a:r>
              <a:rPr sz="2000" spc="-30" dirty="0">
                <a:cs typeface="Calibri"/>
              </a:rPr>
              <a:t>m</a:t>
            </a:r>
            <a:r>
              <a:rPr sz="2000" spc="-15" dirty="0">
                <a:cs typeface="Calibri"/>
              </a:rPr>
              <a:t>o</a:t>
            </a:r>
            <a:r>
              <a:rPr sz="2000" spc="150" dirty="0">
                <a:cs typeface="Calibri"/>
              </a:rPr>
              <a:t> </a:t>
            </a:r>
            <a:r>
              <a:rPr sz="2000" spc="-5" dirty="0">
                <a:cs typeface="Calibri"/>
              </a:rPr>
              <a:t>qu</a:t>
            </a:r>
            <a:r>
              <a:rPr sz="2000" spc="-10" dirty="0">
                <a:cs typeface="Calibri"/>
              </a:rPr>
              <a:t>al</a:t>
            </a:r>
            <a:r>
              <a:rPr sz="2000" spc="-5" dirty="0">
                <a:cs typeface="Calibri"/>
              </a:rPr>
              <a:t>qu</a:t>
            </a:r>
            <a:r>
              <a:rPr sz="2000" spc="-20" dirty="0">
                <a:cs typeface="Calibri"/>
              </a:rPr>
              <a:t>e</a:t>
            </a:r>
            <a:r>
              <a:rPr sz="2000" spc="-10" dirty="0">
                <a:cs typeface="Calibri"/>
              </a:rPr>
              <a:t>r</a:t>
            </a:r>
            <a:r>
              <a:rPr sz="2000" spc="150" dirty="0">
                <a:cs typeface="Calibri"/>
              </a:rPr>
              <a:t> </a:t>
            </a:r>
            <a:r>
              <a:rPr sz="2000" spc="-15" dirty="0">
                <a:cs typeface="Calibri"/>
              </a:rPr>
              <a:t>ci</a:t>
            </a:r>
            <a:r>
              <a:rPr sz="2000" spc="-20" dirty="0">
                <a:cs typeface="Calibri"/>
              </a:rPr>
              <a:t>ê</a:t>
            </a:r>
            <a:r>
              <a:rPr sz="2000" spc="-10" dirty="0">
                <a:cs typeface="Calibri"/>
              </a:rPr>
              <a:t>n</a:t>
            </a:r>
            <a:r>
              <a:rPr sz="2000" spc="-15" dirty="0">
                <a:cs typeface="Calibri"/>
              </a:rPr>
              <a:t>ci</a:t>
            </a:r>
            <a:r>
              <a:rPr sz="2000" spc="-10" dirty="0">
                <a:cs typeface="Calibri"/>
              </a:rPr>
              <a:t>a</a:t>
            </a:r>
            <a:r>
              <a:rPr sz="2000" spc="150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a</a:t>
            </a:r>
            <a:r>
              <a:rPr sz="2000" spc="150" dirty="0">
                <a:cs typeface="Calibri"/>
              </a:rPr>
              <a:t> </a:t>
            </a:r>
            <a:r>
              <a:rPr sz="2000" spc="-190" dirty="0">
                <a:cs typeface="Calibri"/>
              </a:rPr>
              <a:t>T</a:t>
            </a:r>
            <a:r>
              <a:rPr sz="2000" spc="-10" dirty="0">
                <a:cs typeface="Calibri"/>
              </a:rPr>
              <a:t>opo</a:t>
            </a:r>
            <a:r>
              <a:rPr sz="2000" spc="-15" dirty="0">
                <a:cs typeface="Calibri"/>
              </a:rPr>
              <a:t>g</a:t>
            </a:r>
            <a:r>
              <a:rPr sz="2000" spc="-60" dirty="0">
                <a:cs typeface="Calibri"/>
              </a:rPr>
              <a:t>r</a:t>
            </a:r>
            <a:r>
              <a:rPr sz="2000" spc="-5" dirty="0">
                <a:cs typeface="Calibri"/>
              </a:rPr>
              <a:t>a</a:t>
            </a:r>
            <a:r>
              <a:rPr sz="2000" spc="-20" dirty="0">
                <a:cs typeface="Calibri"/>
              </a:rPr>
              <a:t>f</a:t>
            </a:r>
            <a:r>
              <a:rPr sz="2000" spc="-10" dirty="0">
                <a:cs typeface="Calibri"/>
              </a:rPr>
              <a:t>ia</a:t>
            </a:r>
            <a:r>
              <a:rPr sz="2000" spc="150" dirty="0">
                <a:cs typeface="Calibri"/>
              </a:rPr>
              <a:t> </a:t>
            </a:r>
            <a:r>
              <a:rPr sz="2000" spc="-30" dirty="0">
                <a:cs typeface="Calibri"/>
              </a:rPr>
              <a:t>t</a:t>
            </a:r>
            <a:r>
              <a:rPr sz="2000" spc="-5" dirty="0">
                <a:cs typeface="Calibri"/>
              </a:rPr>
              <a:t>a</a:t>
            </a:r>
            <a:r>
              <a:rPr sz="2000" spc="-30" dirty="0">
                <a:cs typeface="Calibri"/>
              </a:rPr>
              <a:t>m</a:t>
            </a:r>
            <a:r>
              <a:rPr sz="2000" spc="15" dirty="0">
                <a:cs typeface="Calibri"/>
              </a:rPr>
              <a:t>b</a:t>
            </a:r>
            <a:r>
              <a:rPr sz="2000" spc="-20" dirty="0">
                <a:cs typeface="Calibri"/>
              </a:rPr>
              <a:t>ém</a:t>
            </a:r>
            <a:r>
              <a:rPr sz="2000" spc="140" dirty="0">
                <a:cs typeface="Calibri"/>
              </a:rPr>
              <a:t> </a:t>
            </a:r>
            <a:r>
              <a:rPr sz="2000" spc="-30" dirty="0">
                <a:cs typeface="Calibri"/>
              </a:rPr>
              <a:t>t</a:t>
            </a:r>
            <a:r>
              <a:rPr sz="2000" spc="0" dirty="0">
                <a:cs typeface="Calibri"/>
              </a:rPr>
              <a:t>e</a:t>
            </a:r>
            <a:r>
              <a:rPr sz="2000" spc="-20" dirty="0">
                <a:cs typeface="Calibri"/>
              </a:rPr>
              <a:t>m</a:t>
            </a:r>
            <a:r>
              <a:rPr sz="2000" spc="140" dirty="0">
                <a:cs typeface="Calibri"/>
              </a:rPr>
              <a:t> </a:t>
            </a:r>
            <a:r>
              <a:rPr sz="2000" spc="-25" dirty="0">
                <a:cs typeface="Calibri"/>
              </a:rPr>
              <a:t>s</a:t>
            </a:r>
            <a:r>
              <a:rPr sz="2000" spc="-10" dirty="0">
                <a:cs typeface="Calibri"/>
              </a:rPr>
              <a:t>u</a:t>
            </a:r>
            <a:r>
              <a:rPr sz="2000" spc="15" dirty="0">
                <a:cs typeface="Calibri"/>
              </a:rPr>
              <a:t>a</a:t>
            </a:r>
            <a:r>
              <a:rPr sz="2000" spc="-10" dirty="0">
                <a:cs typeface="Calibri"/>
              </a:rPr>
              <a:t>s</a:t>
            </a:r>
            <a:r>
              <a:rPr sz="2000" spc="135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di</a:t>
            </a:r>
            <a:r>
              <a:rPr sz="2000" spc="-25" dirty="0">
                <a:cs typeface="Calibri"/>
              </a:rPr>
              <a:t>v</a:t>
            </a:r>
            <a:r>
              <a:rPr sz="2000" spc="10" dirty="0">
                <a:cs typeface="Calibri"/>
              </a:rPr>
              <a:t>i</a:t>
            </a:r>
            <a:r>
              <a:rPr sz="2000" spc="-25" dirty="0">
                <a:cs typeface="Calibri"/>
              </a:rPr>
              <a:t>s</a:t>
            </a:r>
            <a:r>
              <a:rPr sz="2000" spc="-10" dirty="0">
                <a:cs typeface="Calibri"/>
              </a:rPr>
              <a:t>õ</a:t>
            </a:r>
            <a:r>
              <a:rPr sz="2000" spc="0" dirty="0">
                <a:cs typeface="Calibri"/>
              </a:rPr>
              <a:t>e</a:t>
            </a:r>
            <a:r>
              <a:rPr sz="2000" spc="-25" dirty="0">
                <a:cs typeface="Calibri"/>
              </a:rPr>
              <a:t>s</a:t>
            </a:r>
            <a:r>
              <a:rPr sz="2000" spc="-5" dirty="0">
                <a:cs typeface="Calibri"/>
              </a:rPr>
              <a:t>.</a:t>
            </a:r>
            <a:r>
              <a:rPr sz="2000" spc="150" dirty="0">
                <a:cs typeface="Calibri"/>
              </a:rPr>
              <a:t> </a:t>
            </a:r>
            <a:r>
              <a:rPr sz="2000" spc="5" dirty="0">
                <a:cs typeface="Calibri"/>
              </a:rPr>
              <a:t>S</a:t>
            </a:r>
            <a:r>
              <a:rPr sz="2000" spc="-20" dirty="0">
                <a:cs typeface="Calibri"/>
              </a:rPr>
              <a:t>e</a:t>
            </a:r>
            <a:r>
              <a:rPr sz="2000" spc="-15" dirty="0">
                <a:cs typeface="Calibri"/>
              </a:rPr>
              <a:t>g</a:t>
            </a:r>
            <a:r>
              <a:rPr sz="2000" spc="-5" dirty="0">
                <a:cs typeface="Calibri"/>
              </a:rPr>
              <a:t>und</a:t>
            </a:r>
            <a:r>
              <a:rPr sz="2000" spc="-15" dirty="0">
                <a:cs typeface="Calibri"/>
              </a:rPr>
              <a:t>o</a:t>
            </a:r>
            <a:r>
              <a:rPr sz="2000" spc="150" dirty="0">
                <a:cs typeface="Calibri"/>
              </a:rPr>
              <a:t> </a:t>
            </a:r>
            <a:r>
              <a:rPr sz="2000" dirty="0">
                <a:cs typeface="Calibri"/>
              </a:rPr>
              <a:t>E</a:t>
            </a:r>
            <a:r>
              <a:rPr sz="2000" spc="-25" dirty="0">
                <a:cs typeface="Calibri"/>
              </a:rPr>
              <a:t>s</a:t>
            </a:r>
            <a:r>
              <a:rPr sz="2000" spc="-10" dirty="0">
                <a:cs typeface="Calibri"/>
              </a:rPr>
              <a:t>p</a:t>
            </a:r>
            <a:r>
              <a:rPr sz="2000" spc="-5" dirty="0">
                <a:cs typeface="Calibri"/>
              </a:rPr>
              <a:t>a</a:t>
            </a:r>
            <a:r>
              <a:rPr sz="2000" spc="-10" dirty="0">
                <a:cs typeface="Calibri"/>
              </a:rPr>
              <a:t>r</a:t>
            </a:r>
            <a:r>
              <a:rPr sz="2000" spc="-30" dirty="0">
                <a:cs typeface="Calibri"/>
              </a:rPr>
              <a:t>t</a:t>
            </a:r>
            <a:r>
              <a:rPr sz="2000" spc="-20" dirty="0">
                <a:cs typeface="Calibri"/>
              </a:rPr>
              <a:t>e</a:t>
            </a:r>
            <a:r>
              <a:rPr sz="2000" spc="-5" dirty="0">
                <a:cs typeface="Calibri"/>
              </a:rPr>
              <a:t>l </a:t>
            </a:r>
            <a:r>
              <a:rPr sz="2000" spc="-15" dirty="0">
                <a:cs typeface="Calibri"/>
              </a:rPr>
              <a:t>(198</a:t>
            </a:r>
            <a:r>
              <a:rPr sz="2000" spc="0" dirty="0">
                <a:cs typeface="Calibri"/>
              </a:rPr>
              <a:t>2</a:t>
            </a:r>
            <a:r>
              <a:rPr sz="2000" spc="-10" dirty="0">
                <a:cs typeface="Calibri"/>
              </a:rPr>
              <a:t>)</a:t>
            </a:r>
            <a:r>
              <a:rPr lang="pt-BR" sz="2000" spc="-10" dirty="0">
                <a:cs typeface="Calibri"/>
              </a:rPr>
              <a:t>:</a:t>
            </a:r>
          </a:p>
          <a:p>
            <a:pPr marL="13335" marR="12065" indent="0" algn="just">
              <a:lnSpc>
                <a:spcPct val="100000"/>
              </a:lnSpc>
            </a:pPr>
            <a:endParaRPr lang="pt-BR" sz="2000" spc="-10" dirty="0">
              <a:cs typeface="Calibri"/>
            </a:endParaRPr>
          </a:p>
          <a:p>
            <a:pPr marL="13335" marR="12065" indent="0" algn="just">
              <a:lnSpc>
                <a:spcPct val="100000"/>
              </a:lnSpc>
            </a:pPr>
            <a:r>
              <a:rPr lang="pt-BR" sz="2000" b="1" spc="-30" dirty="0">
                <a:cs typeface="Calibri"/>
              </a:rPr>
              <a:t>T</a:t>
            </a:r>
            <a:r>
              <a:rPr sz="2000" b="1" spc="-10" dirty="0" err="1">
                <a:cs typeface="Calibri"/>
              </a:rPr>
              <a:t>opo</a:t>
            </a:r>
            <a:r>
              <a:rPr sz="2000" b="1" spc="-5" dirty="0" err="1">
                <a:cs typeface="Calibri"/>
              </a:rPr>
              <a:t>m</a:t>
            </a:r>
            <a:r>
              <a:rPr sz="2000" b="1" spc="-20" dirty="0" err="1">
                <a:cs typeface="Calibri"/>
              </a:rPr>
              <a:t>e</a:t>
            </a:r>
            <a:r>
              <a:rPr sz="2000" b="1" spc="-10" dirty="0" err="1">
                <a:cs typeface="Calibri"/>
              </a:rPr>
              <a:t>tri</a:t>
            </a:r>
            <a:r>
              <a:rPr sz="2000" b="1" spc="-5" dirty="0" err="1">
                <a:cs typeface="Calibri"/>
              </a:rPr>
              <a:t>a</a:t>
            </a:r>
            <a:r>
              <a:rPr lang="pt-BR" sz="2000" b="1" spc="-5" dirty="0">
                <a:cs typeface="Calibri"/>
              </a:rPr>
              <a:t>: </a:t>
            </a:r>
            <a:r>
              <a:rPr lang="pt-BR" sz="2000" spc="-10" dirty="0">
                <a:cs typeface="Calibri"/>
              </a:rPr>
              <a:t>t</a:t>
            </a:r>
            <a:r>
              <a:rPr lang="pt-BR" sz="2000" spc="-35" dirty="0">
                <a:cs typeface="Calibri"/>
              </a:rPr>
              <a:t>r</a:t>
            </a:r>
            <a:r>
              <a:rPr lang="pt-BR" sz="2000" spc="-30" dirty="0">
                <a:cs typeface="Calibri"/>
              </a:rPr>
              <a:t>at</a:t>
            </a:r>
            <a:r>
              <a:rPr lang="pt-BR" sz="2000" spc="-10" dirty="0">
                <a:cs typeface="Calibri"/>
              </a:rPr>
              <a:t>a</a:t>
            </a:r>
            <a:r>
              <a:rPr lang="pt-BR" sz="2000" spc="125" dirty="0">
                <a:cs typeface="Calibri"/>
              </a:rPr>
              <a:t> </a:t>
            </a:r>
            <a:r>
              <a:rPr lang="pt-BR" sz="2000" spc="-5" dirty="0">
                <a:cs typeface="Calibri"/>
              </a:rPr>
              <a:t>d</a:t>
            </a:r>
            <a:r>
              <a:rPr lang="pt-BR" sz="2000" spc="-10" dirty="0">
                <a:cs typeface="Calibri"/>
              </a:rPr>
              <a:t>a</a:t>
            </a:r>
            <a:r>
              <a:rPr lang="pt-BR" sz="2000" spc="125" dirty="0">
                <a:cs typeface="Calibri"/>
              </a:rPr>
              <a:t> </a:t>
            </a:r>
            <a:r>
              <a:rPr lang="pt-BR" sz="2000" spc="-5" dirty="0">
                <a:cs typeface="Calibri"/>
              </a:rPr>
              <a:t>m</a:t>
            </a:r>
            <a:r>
              <a:rPr lang="pt-BR" sz="2000" spc="-20" dirty="0">
                <a:cs typeface="Calibri"/>
              </a:rPr>
              <a:t>e</a:t>
            </a:r>
            <a:r>
              <a:rPr lang="pt-BR" sz="2000" spc="-10" dirty="0">
                <a:cs typeface="Calibri"/>
              </a:rPr>
              <a:t>d</a:t>
            </a:r>
            <a:r>
              <a:rPr lang="pt-BR" sz="2000" spc="10" dirty="0">
                <a:cs typeface="Calibri"/>
              </a:rPr>
              <a:t>i</a:t>
            </a:r>
            <a:r>
              <a:rPr lang="pt-BR" sz="2000" spc="-40" dirty="0">
                <a:cs typeface="Calibri"/>
              </a:rPr>
              <a:t>ç</a:t>
            </a:r>
            <a:r>
              <a:rPr lang="pt-BR" sz="2000" spc="-5" dirty="0">
                <a:cs typeface="Calibri"/>
              </a:rPr>
              <a:t>ã</a:t>
            </a:r>
            <a:r>
              <a:rPr lang="pt-BR" sz="2000" spc="-15" dirty="0">
                <a:cs typeface="Calibri"/>
              </a:rPr>
              <a:t>o</a:t>
            </a:r>
            <a:r>
              <a:rPr lang="pt-BR" sz="2000" spc="125" dirty="0">
                <a:cs typeface="Calibri"/>
              </a:rPr>
              <a:t> </a:t>
            </a:r>
            <a:r>
              <a:rPr lang="pt-BR" sz="2000" spc="-5" dirty="0">
                <a:cs typeface="Calibri"/>
              </a:rPr>
              <a:t>d</a:t>
            </a:r>
            <a:r>
              <a:rPr lang="pt-BR" sz="2000" spc="-10" dirty="0">
                <a:cs typeface="Calibri"/>
              </a:rPr>
              <a:t>e</a:t>
            </a:r>
            <a:r>
              <a:rPr lang="pt-BR" sz="2000" spc="114" dirty="0">
                <a:cs typeface="Calibri"/>
              </a:rPr>
              <a:t> </a:t>
            </a:r>
            <a:r>
              <a:rPr lang="pt-BR" sz="2000" spc="-10" dirty="0">
                <a:cs typeface="Calibri"/>
              </a:rPr>
              <a:t>di</a:t>
            </a:r>
            <a:r>
              <a:rPr lang="pt-BR" sz="2000" spc="-50" dirty="0">
                <a:cs typeface="Calibri"/>
              </a:rPr>
              <a:t>s</a:t>
            </a:r>
            <a:r>
              <a:rPr lang="pt-BR" sz="2000" spc="-30" dirty="0">
                <a:cs typeface="Calibri"/>
              </a:rPr>
              <a:t>t</a:t>
            </a:r>
            <a:r>
              <a:rPr lang="pt-BR" sz="2000" spc="-5" dirty="0">
                <a:cs typeface="Calibri"/>
              </a:rPr>
              <a:t>â</a:t>
            </a:r>
            <a:r>
              <a:rPr lang="pt-BR" sz="2000" spc="-10" dirty="0">
                <a:cs typeface="Calibri"/>
              </a:rPr>
              <a:t>n</a:t>
            </a:r>
            <a:r>
              <a:rPr lang="pt-BR" sz="2000" spc="5" dirty="0">
                <a:cs typeface="Calibri"/>
              </a:rPr>
              <a:t>c</a:t>
            </a:r>
            <a:r>
              <a:rPr lang="pt-BR" sz="2000" spc="-10" dirty="0">
                <a:cs typeface="Calibri"/>
              </a:rPr>
              <a:t>i</a:t>
            </a:r>
            <a:r>
              <a:rPr lang="pt-BR" sz="2000" spc="15" dirty="0">
                <a:cs typeface="Calibri"/>
              </a:rPr>
              <a:t>a</a:t>
            </a:r>
            <a:r>
              <a:rPr lang="pt-BR" sz="2000" spc="-10" dirty="0">
                <a:cs typeface="Calibri"/>
              </a:rPr>
              <a:t>s</a:t>
            </a:r>
            <a:r>
              <a:rPr lang="pt-BR" sz="2000" spc="110" dirty="0">
                <a:cs typeface="Calibri"/>
              </a:rPr>
              <a:t> </a:t>
            </a:r>
            <a:r>
              <a:rPr lang="pt-BR" sz="2000" spc="-10" dirty="0">
                <a:cs typeface="Calibri"/>
              </a:rPr>
              <a:t>e</a:t>
            </a:r>
            <a:r>
              <a:rPr lang="pt-BR" sz="2000" spc="114" dirty="0">
                <a:cs typeface="Calibri"/>
              </a:rPr>
              <a:t> </a:t>
            </a:r>
            <a:r>
              <a:rPr lang="pt-BR" sz="2000" spc="-5" dirty="0">
                <a:cs typeface="Calibri"/>
              </a:rPr>
              <a:t>â</a:t>
            </a:r>
            <a:r>
              <a:rPr lang="pt-BR" sz="2000" spc="-10" dirty="0">
                <a:cs typeface="Calibri"/>
              </a:rPr>
              <a:t>n</a:t>
            </a:r>
            <a:r>
              <a:rPr lang="pt-BR" sz="2000" spc="-15" dirty="0">
                <a:cs typeface="Calibri"/>
              </a:rPr>
              <a:t>g</a:t>
            </a:r>
            <a:r>
              <a:rPr lang="pt-BR" sz="2000" spc="-5" dirty="0">
                <a:cs typeface="Calibri"/>
              </a:rPr>
              <a:t>u</a:t>
            </a:r>
            <a:r>
              <a:rPr lang="pt-BR" sz="2000" spc="-10" dirty="0">
                <a:cs typeface="Calibri"/>
              </a:rPr>
              <a:t>l</a:t>
            </a:r>
            <a:r>
              <a:rPr lang="pt-BR" sz="2000" spc="10" dirty="0">
                <a:cs typeface="Calibri"/>
              </a:rPr>
              <a:t>o</a:t>
            </a:r>
            <a:r>
              <a:rPr lang="pt-BR" sz="2000" spc="-10" dirty="0">
                <a:cs typeface="Calibri"/>
              </a:rPr>
              <a:t>s</a:t>
            </a:r>
            <a:r>
              <a:rPr lang="pt-BR" sz="2000" spc="-5" dirty="0">
                <a:cs typeface="Calibri"/>
              </a:rPr>
              <a:t> d</a:t>
            </a:r>
            <a:r>
              <a:rPr lang="pt-BR" sz="2000" spc="-10" dirty="0">
                <a:cs typeface="Calibri"/>
              </a:rPr>
              <a:t>e</a:t>
            </a:r>
            <a:r>
              <a:rPr lang="pt-BR" sz="2000" spc="160" dirty="0">
                <a:cs typeface="Calibri"/>
              </a:rPr>
              <a:t> </a:t>
            </a:r>
            <a:r>
              <a:rPr lang="pt-BR" sz="2000" spc="-30" dirty="0">
                <a:cs typeface="Calibri"/>
              </a:rPr>
              <a:t>m</a:t>
            </a:r>
            <a:r>
              <a:rPr lang="pt-BR" sz="2000" spc="-10" dirty="0">
                <a:cs typeface="Calibri"/>
              </a:rPr>
              <a:t>od</a:t>
            </a:r>
            <a:r>
              <a:rPr lang="pt-BR" sz="2000" spc="-15" dirty="0">
                <a:cs typeface="Calibri"/>
              </a:rPr>
              <a:t>o</a:t>
            </a:r>
            <a:r>
              <a:rPr lang="pt-BR" sz="2000" spc="175" dirty="0">
                <a:cs typeface="Calibri"/>
              </a:rPr>
              <a:t> </a:t>
            </a:r>
            <a:r>
              <a:rPr lang="pt-BR" sz="2000" spc="-30" dirty="0">
                <a:cs typeface="Calibri"/>
              </a:rPr>
              <a:t>q</a:t>
            </a:r>
            <a:r>
              <a:rPr lang="pt-BR" sz="2000" spc="-10" dirty="0">
                <a:cs typeface="Calibri"/>
              </a:rPr>
              <a:t>ue</a:t>
            </a:r>
            <a:r>
              <a:rPr lang="pt-BR" sz="2000" spc="160" dirty="0">
                <a:cs typeface="Calibri"/>
              </a:rPr>
              <a:t> </a:t>
            </a:r>
            <a:r>
              <a:rPr lang="pt-BR" sz="2000" spc="-10" dirty="0">
                <a:cs typeface="Calibri"/>
              </a:rPr>
              <a:t>p</a:t>
            </a:r>
            <a:r>
              <a:rPr lang="pt-BR" sz="2000" spc="-20" dirty="0">
                <a:cs typeface="Calibri"/>
              </a:rPr>
              <a:t>e</a:t>
            </a:r>
            <a:r>
              <a:rPr lang="pt-BR" sz="2000" spc="-10" dirty="0">
                <a:cs typeface="Calibri"/>
              </a:rPr>
              <a:t>r</a:t>
            </a:r>
            <a:r>
              <a:rPr lang="pt-BR" sz="2000" spc="-30" dirty="0">
                <a:cs typeface="Calibri"/>
              </a:rPr>
              <a:t>m</a:t>
            </a:r>
            <a:r>
              <a:rPr lang="pt-BR" sz="2000" spc="-10" dirty="0">
                <a:cs typeface="Calibri"/>
              </a:rPr>
              <a:t>i</a:t>
            </a:r>
            <a:r>
              <a:rPr lang="pt-BR" sz="2000" spc="-30" dirty="0">
                <a:cs typeface="Calibri"/>
              </a:rPr>
              <a:t>t</a:t>
            </a:r>
            <a:r>
              <a:rPr lang="pt-BR" sz="2000" spc="-10" dirty="0">
                <a:cs typeface="Calibri"/>
              </a:rPr>
              <a:t>a</a:t>
            </a:r>
            <a:r>
              <a:rPr lang="pt-BR" sz="2000" spc="175" dirty="0">
                <a:cs typeface="Calibri"/>
              </a:rPr>
              <a:t> </a:t>
            </a:r>
            <a:r>
              <a:rPr lang="pt-BR" sz="2000" spc="-35" dirty="0">
                <a:cs typeface="Calibri"/>
              </a:rPr>
              <a:t>r</a:t>
            </a:r>
            <a:r>
              <a:rPr lang="pt-BR" sz="2000" spc="-20" dirty="0">
                <a:cs typeface="Calibri"/>
              </a:rPr>
              <a:t>e</a:t>
            </a:r>
            <a:r>
              <a:rPr lang="pt-BR" sz="2000" spc="-5" dirty="0">
                <a:cs typeface="Calibri"/>
              </a:rPr>
              <a:t>p</a:t>
            </a:r>
            <a:r>
              <a:rPr lang="pt-BR" sz="2000" spc="-35" dirty="0">
                <a:cs typeface="Calibri"/>
              </a:rPr>
              <a:t>r</a:t>
            </a:r>
            <a:r>
              <a:rPr lang="pt-BR" sz="2000" spc="-10" dirty="0">
                <a:cs typeface="Calibri"/>
              </a:rPr>
              <a:t>o</a:t>
            </a:r>
            <a:r>
              <a:rPr lang="pt-BR" sz="2000" spc="-5" dirty="0">
                <a:cs typeface="Calibri"/>
              </a:rPr>
              <a:t>du</a:t>
            </a:r>
            <a:r>
              <a:rPr lang="pt-BR" sz="2000" spc="-10" dirty="0">
                <a:cs typeface="Calibri"/>
              </a:rPr>
              <a:t>zir</a:t>
            </a:r>
            <a:r>
              <a:rPr lang="pt-BR" sz="2000" spc="170" dirty="0">
                <a:cs typeface="Calibri"/>
              </a:rPr>
              <a:t> </a:t>
            </a:r>
            <a:r>
              <a:rPr lang="pt-BR" sz="2000" spc="-5" dirty="0">
                <a:cs typeface="Calibri"/>
              </a:rPr>
              <a:t>a</a:t>
            </a:r>
            <a:r>
              <a:rPr lang="pt-BR" sz="2000" spc="-10" dirty="0">
                <a:cs typeface="Calibri"/>
              </a:rPr>
              <a:t>s</a:t>
            </a:r>
            <a:r>
              <a:rPr lang="pt-BR" sz="2000" spc="160" dirty="0">
                <a:cs typeface="Calibri"/>
              </a:rPr>
              <a:t> </a:t>
            </a:r>
            <a:r>
              <a:rPr lang="pt-BR" sz="2000" spc="-70" dirty="0">
                <a:cs typeface="Calibri"/>
              </a:rPr>
              <a:t>f</a:t>
            </a:r>
            <a:r>
              <a:rPr lang="pt-BR" sz="2000" spc="-20" dirty="0">
                <a:cs typeface="Calibri"/>
              </a:rPr>
              <a:t>e</a:t>
            </a:r>
            <a:r>
              <a:rPr lang="pt-BR" sz="2000" spc="10" dirty="0">
                <a:cs typeface="Calibri"/>
              </a:rPr>
              <a:t>i</a:t>
            </a:r>
            <a:r>
              <a:rPr lang="pt-BR" sz="2000" spc="-40" dirty="0">
                <a:cs typeface="Calibri"/>
              </a:rPr>
              <a:t>ç</a:t>
            </a:r>
            <a:r>
              <a:rPr lang="pt-BR" sz="2000" spc="-10" dirty="0">
                <a:cs typeface="Calibri"/>
              </a:rPr>
              <a:t>õ</a:t>
            </a:r>
            <a:r>
              <a:rPr lang="pt-BR" sz="2000" dirty="0">
                <a:cs typeface="Calibri"/>
              </a:rPr>
              <a:t>e</a:t>
            </a:r>
            <a:r>
              <a:rPr lang="pt-BR" sz="2000" spc="-10" dirty="0">
                <a:cs typeface="Calibri"/>
              </a:rPr>
              <a:t>s</a:t>
            </a:r>
            <a:r>
              <a:rPr lang="pt-BR" sz="2000" spc="160" dirty="0">
                <a:cs typeface="Calibri"/>
              </a:rPr>
              <a:t> </a:t>
            </a:r>
            <a:r>
              <a:rPr lang="pt-BR" sz="2000" spc="-5" dirty="0">
                <a:cs typeface="Calibri"/>
              </a:rPr>
              <a:t>d</a:t>
            </a:r>
            <a:r>
              <a:rPr lang="pt-BR" sz="2000" spc="-15" dirty="0">
                <a:cs typeface="Calibri"/>
              </a:rPr>
              <a:t>o</a:t>
            </a:r>
            <a:r>
              <a:rPr lang="pt-BR" sz="2000" spc="175" dirty="0">
                <a:cs typeface="Calibri"/>
              </a:rPr>
              <a:t> </a:t>
            </a:r>
            <a:r>
              <a:rPr lang="pt-BR" sz="2000" spc="-30" dirty="0">
                <a:cs typeface="Calibri"/>
              </a:rPr>
              <a:t>t</a:t>
            </a:r>
            <a:r>
              <a:rPr lang="pt-BR" sz="2000" spc="-20" dirty="0">
                <a:cs typeface="Calibri"/>
              </a:rPr>
              <a:t>e</a:t>
            </a:r>
            <a:r>
              <a:rPr lang="pt-BR" sz="2000" spc="-10" dirty="0">
                <a:cs typeface="Calibri"/>
              </a:rPr>
              <a:t>r</a:t>
            </a:r>
            <a:r>
              <a:rPr lang="pt-BR" sz="2000" spc="-35" dirty="0">
                <a:cs typeface="Calibri"/>
              </a:rPr>
              <a:t>r</a:t>
            </a:r>
            <a:r>
              <a:rPr lang="pt-BR" sz="2000" spc="-20" dirty="0">
                <a:cs typeface="Calibri"/>
              </a:rPr>
              <a:t>e</a:t>
            </a:r>
            <a:r>
              <a:rPr lang="pt-BR" sz="2000" spc="-5" dirty="0">
                <a:cs typeface="Calibri"/>
              </a:rPr>
              <a:t>n</a:t>
            </a:r>
            <a:r>
              <a:rPr lang="pt-BR" sz="2000" spc="-15" dirty="0">
                <a:cs typeface="Calibri"/>
              </a:rPr>
              <a:t>o</a:t>
            </a:r>
            <a:r>
              <a:rPr lang="pt-BR" sz="2000" spc="175" dirty="0">
                <a:cs typeface="Calibri"/>
              </a:rPr>
              <a:t> </a:t>
            </a:r>
            <a:r>
              <a:rPr lang="pt-BR" sz="2000" spc="-15" dirty="0">
                <a:cs typeface="Calibri"/>
              </a:rPr>
              <a:t>o</a:t>
            </a:r>
            <a:r>
              <a:rPr lang="pt-BR" sz="2000" spc="150" dirty="0">
                <a:cs typeface="Calibri"/>
              </a:rPr>
              <a:t> </a:t>
            </a:r>
            <a:r>
              <a:rPr lang="pt-BR" sz="2000" spc="-30" dirty="0">
                <a:cs typeface="Calibri"/>
              </a:rPr>
              <a:t>m</a:t>
            </a:r>
            <a:r>
              <a:rPr lang="pt-BR" sz="2000" spc="-5" dirty="0">
                <a:cs typeface="Calibri"/>
              </a:rPr>
              <a:t>a</a:t>
            </a:r>
            <a:r>
              <a:rPr lang="pt-BR" sz="2000" spc="10" dirty="0">
                <a:cs typeface="Calibri"/>
              </a:rPr>
              <a:t>i</a:t>
            </a:r>
            <a:r>
              <a:rPr lang="pt-BR" sz="2000" spc="-10" dirty="0">
                <a:cs typeface="Calibri"/>
              </a:rPr>
              <a:t>s</a:t>
            </a:r>
            <a:r>
              <a:rPr lang="pt-BR" sz="2000" spc="160" dirty="0">
                <a:cs typeface="Calibri"/>
              </a:rPr>
              <a:t> </a:t>
            </a:r>
            <a:r>
              <a:rPr lang="pt-BR" sz="2000" spc="-20" dirty="0">
                <a:cs typeface="Calibri"/>
              </a:rPr>
              <a:t>f</a:t>
            </a:r>
            <a:r>
              <a:rPr lang="pt-BR" sz="2000" spc="10" dirty="0">
                <a:cs typeface="Calibri"/>
              </a:rPr>
              <a:t>i</a:t>
            </a:r>
            <a:r>
              <a:rPr lang="pt-BR" sz="2000" spc="-20" dirty="0">
                <a:cs typeface="Calibri"/>
              </a:rPr>
              <a:t>e</a:t>
            </a:r>
            <a:r>
              <a:rPr lang="pt-BR" sz="2000" spc="10" dirty="0">
                <a:cs typeface="Calibri"/>
              </a:rPr>
              <a:t>l</a:t>
            </a:r>
            <a:r>
              <a:rPr lang="pt-BR" sz="2000" spc="-25" dirty="0">
                <a:cs typeface="Calibri"/>
              </a:rPr>
              <a:t>me</a:t>
            </a:r>
            <a:r>
              <a:rPr lang="pt-BR" sz="2000" spc="-30" dirty="0">
                <a:cs typeface="Calibri"/>
              </a:rPr>
              <a:t>n</a:t>
            </a:r>
            <a:r>
              <a:rPr lang="pt-BR" sz="2000" spc="-10" dirty="0">
                <a:cs typeface="Calibri"/>
              </a:rPr>
              <a:t>te</a:t>
            </a:r>
            <a:r>
              <a:rPr lang="pt-BR" sz="2000" spc="165" dirty="0">
                <a:cs typeface="Calibri"/>
              </a:rPr>
              <a:t> </a:t>
            </a:r>
            <a:r>
              <a:rPr lang="pt-BR" sz="2000" spc="-10" dirty="0">
                <a:cs typeface="Calibri"/>
              </a:rPr>
              <a:t>po</a:t>
            </a:r>
            <a:r>
              <a:rPr lang="pt-BR" sz="2000" dirty="0">
                <a:cs typeface="Calibri"/>
              </a:rPr>
              <a:t>s</a:t>
            </a:r>
            <a:r>
              <a:rPr lang="pt-BR" sz="2000" spc="-25" dirty="0">
                <a:cs typeface="Calibri"/>
              </a:rPr>
              <a:t>s</a:t>
            </a:r>
            <a:r>
              <a:rPr lang="pt-BR" sz="2000" spc="-10" dirty="0">
                <a:cs typeface="Calibri"/>
              </a:rPr>
              <a:t>í</a:t>
            </a:r>
            <a:r>
              <a:rPr lang="pt-BR" sz="2000" spc="-25" dirty="0">
                <a:cs typeface="Calibri"/>
              </a:rPr>
              <a:t>v</a:t>
            </a:r>
            <a:r>
              <a:rPr lang="pt-BR" sz="2000" spc="-20" dirty="0">
                <a:cs typeface="Calibri"/>
              </a:rPr>
              <a:t>e</a:t>
            </a:r>
            <a:r>
              <a:rPr lang="pt-BR" sz="2000" spc="-10" dirty="0">
                <a:cs typeface="Calibri"/>
              </a:rPr>
              <a:t>l</a:t>
            </a:r>
            <a:r>
              <a:rPr lang="pt-BR" sz="2000" spc="-5" dirty="0">
                <a:cs typeface="Calibri"/>
              </a:rPr>
              <a:t>. </a:t>
            </a:r>
            <a:r>
              <a:rPr lang="pt-BR" sz="2000" spc="-5" dirty="0" err="1">
                <a:cs typeface="Calibri"/>
              </a:rPr>
              <a:t>Planimetria</a:t>
            </a:r>
            <a:r>
              <a:rPr lang="pt-BR" sz="2000" spc="-5" dirty="0">
                <a:cs typeface="Calibri"/>
              </a:rPr>
              <a:t> e altimetria.</a:t>
            </a:r>
          </a:p>
          <a:p>
            <a:pPr marL="13335" marR="12065" indent="0" algn="just">
              <a:lnSpc>
                <a:spcPct val="100000"/>
              </a:lnSpc>
            </a:pPr>
            <a:endParaRPr lang="pt-BR" sz="2000" spc="-5" dirty="0">
              <a:cs typeface="Calibri"/>
            </a:endParaRPr>
          </a:p>
          <a:p>
            <a:pPr marL="13335" marR="12065" indent="0" algn="just">
              <a:lnSpc>
                <a:spcPct val="100000"/>
              </a:lnSpc>
            </a:pPr>
            <a:r>
              <a:rPr lang="pt-BR" sz="2000" b="1" spc="-30" dirty="0">
                <a:cs typeface="Calibri"/>
              </a:rPr>
              <a:t>T</a:t>
            </a:r>
            <a:r>
              <a:rPr sz="2000" b="1" spc="-10" dirty="0" err="1">
                <a:cs typeface="Calibri"/>
              </a:rPr>
              <a:t>opolo</a:t>
            </a:r>
            <a:r>
              <a:rPr sz="2000" b="1" spc="-15" dirty="0" err="1">
                <a:cs typeface="Calibri"/>
              </a:rPr>
              <a:t>gi</a:t>
            </a:r>
            <a:r>
              <a:rPr sz="2000" b="1" spc="-10" dirty="0" err="1">
                <a:cs typeface="Calibri"/>
              </a:rPr>
              <a:t>a</a:t>
            </a:r>
            <a:r>
              <a:rPr lang="pt-BR" sz="2000" b="1" spc="-10" dirty="0">
                <a:cs typeface="Calibri"/>
              </a:rPr>
              <a:t>: </a:t>
            </a:r>
            <a:r>
              <a:rPr lang="pt-BR" sz="2000" spc="-10" dirty="0">
                <a:cs typeface="Calibri"/>
              </a:rPr>
              <a:t>t</a:t>
            </a:r>
            <a:r>
              <a:rPr lang="pt-BR" sz="2000" spc="-60" dirty="0">
                <a:cs typeface="Calibri"/>
              </a:rPr>
              <a:t>r</a:t>
            </a:r>
            <a:r>
              <a:rPr lang="pt-BR" sz="2000" spc="-30" dirty="0">
                <a:cs typeface="Calibri"/>
              </a:rPr>
              <a:t>at</a:t>
            </a:r>
            <a:r>
              <a:rPr lang="pt-BR" sz="2000" spc="-10" dirty="0">
                <a:cs typeface="Calibri"/>
              </a:rPr>
              <a:t>a</a:t>
            </a:r>
            <a:r>
              <a:rPr lang="pt-BR" sz="2000" dirty="0">
                <a:cs typeface="Calibri"/>
              </a:rPr>
              <a:t> </a:t>
            </a:r>
            <a:r>
              <a:rPr lang="pt-BR" sz="2000" spc="60" dirty="0">
                <a:cs typeface="Calibri"/>
              </a:rPr>
              <a:t> </a:t>
            </a:r>
            <a:r>
              <a:rPr lang="pt-BR" sz="2000" spc="-5" dirty="0">
                <a:cs typeface="Calibri"/>
              </a:rPr>
              <a:t>d</a:t>
            </a:r>
            <a:r>
              <a:rPr lang="pt-BR" sz="2000" spc="-10" dirty="0">
                <a:cs typeface="Calibri"/>
              </a:rPr>
              <a:t>a</a:t>
            </a:r>
            <a:r>
              <a:rPr lang="pt-BR" sz="2000" dirty="0">
                <a:cs typeface="Calibri"/>
              </a:rPr>
              <a:t> </a:t>
            </a:r>
            <a:r>
              <a:rPr lang="pt-BR" sz="2000" spc="60" dirty="0">
                <a:cs typeface="Calibri"/>
              </a:rPr>
              <a:t> </a:t>
            </a:r>
            <a:r>
              <a:rPr lang="pt-BR" sz="2000" spc="-10" dirty="0">
                <a:cs typeface="Calibri"/>
              </a:rPr>
              <a:t>i</a:t>
            </a:r>
            <a:r>
              <a:rPr lang="pt-BR" sz="2000" spc="-30" dirty="0">
                <a:cs typeface="Calibri"/>
              </a:rPr>
              <a:t>nt</a:t>
            </a:r>
            <a:r>
              <a:rPr lang="pt-BR" sz="2000" spc="-20" dirty="0">
                <a:cs typeface="Calibri"/>
              </a:rPr>
              <a:t>e</a:t>
            </a:r>
            <a:r>
              <a:rPr lang="pt-BR" sz="2000" spc="-10" dirty="0">
                <a:cs typeface="Calibri"/>
              </a:rPr>
              <a:t>rp</a:t>
            </a:r>
            <a:r>
              <a:rPr lang="pt-BR" sz="2000" spc="-35" dirty="0">
                <a:cs typeface="Calibri"/>
              </a:rPr>
              <a:t>r</a:t>
            </a:r>
            <a:r>
              <a:rPr lang="pt-BR" sz="2000" spc="-20" dirty="0">
                <a:cs typeface="Calibri"/>
              </a:rPr>
              <a:t>e</a:t>
            </a:r>
            <a:r>
              <a:rPr lang="pt-BR" sz="2000" spc="-30" dirty="0">
                <a:cs typeface="Calibri"/>
              </a:rPr>
              <a:t>t</a:t>
            </a:r>
            <a:r>
              <a:rPr lang="pt-BR" sz="2000" spc="-5" dirty="0">
                <a:cs typeface="Calibri"/>
              </a:rPr>
              <a:t>a</a:t>
            </a:r>
            <a:r>
              <a:rPr lang="pt-BR" sz="2000" spc="-40" dirty="0">
                <a:cs typeface="Calibri"/>
              </a:rPr>
              <a:t>ç</a:t>
            </a:r>
            <a:r>
              <a:rPr lang="pt-BR" sz="2000" spc="-5" dirty="0">
                <a:cs typeface="Calibri"/>
              </a:rPr>
              <a:t>ã</a:t>
            </a:r>
            <a:r>
              <a:rPr lang="pt-BR" sz="2000" spc="-15" dirty="0">
                <a:cs typeface="Calibri"/>
              </a:rPr>
              <a:t>o</a:t>
            </a:r>
            <a:r>
              <a:rPr lang="pt-BR" sz="2000" dirty="0">
                <a:cs typeface="Calibri"/>
              </a:rPr>
              <a:t> </a:t>
            </a:r>
            <a:r>
              <a:rPr lang="pt-BR" sz="2000" spc="60" dirty="0">
                <a:cs typeface="Calibri"/>
              </a:rPr>
              <a:t> </a:t>
            </a:r>
            <a:r>
              <a:rPr lang="pt-BR" sz="2000" spc="-10" dirty="0">
                <a:cs typeface="Calibri"/>
              </a:rPr>
              <a:t>dos</a:t>
            </a:r>
            <a:r>
              <a:rPr lang="pt-BR" sz="2000" dirty="0">
                <a:cs typeface="Calibri"/>
              </a:rPr>
              <a:t> </a:t>
            </a:r>
            <a:r>
              <a:rPr lang="pt-BR" sz="2000" spc="45" dirty="0">
                <a:cs typeface="Calibri"/>
              </a:rPr>
              <a:t> </a:t>
            </a:r>
            <a:r>
              <a:rPr lang="pt-BR" sz="2000" spc="-10" dirty="0">
                <a:cs typeface="Calibri"/>
              </a:rPr>
              <a:t>dados</a:t>
            </a:r>
            <a:r>
              <a:rPr lang="pt-BR" sz="2000" dirty="0">
                <a:cs typeface="Calibri"/>
              </a:rPr>
              <a:t> </a:t>
            </a:r>
            <a:r>
              <a:rPr lang="pt-BR" sz="2000" spc="40" dirty="0">
                <a:cs typeface="Calibri"/>
              </a:rPr>
              <a:t> </a:t>
            </a:r>
            <a:r>
              <a:rPr lang="pt-BR" sz="2000" spc="-40" dirty="0">
                <a:cs typeface="Calibri"/>
              </a:rPr>
              <a:t>c</a:t>
            </a:r>
            <a:r>
              <a:rPr lang="pt-BR" sz="2000" spc="-10" dirty="0">
                <a:cs typeface="Calibri"/>
              </a:rPr>
              <a:t>olhidos</a:t>
            </a:r>
            <a:r>
              <a:rPr lang="pt-BR" sz="2000" dirty="0">
                <a:cs typeface="Calibri"/>
              </a:rPr>
              <a:t> </a:t>
            </a:r>
            <a:r>
              <a:rPr lang="pt-BR" sz="2000" spc="40" dirty="0">
                <a:cs typeface="Calibri"/>
              </a:rPr>
              <a:t> </a:t>
            </a:r>
            <a:r>
              <a:rPr lang="pt-BR" sz="2000" spc="-30" dirty="0">
                <a:cs typeface="Calibri"/>
              </a:rPr>
              <a:t>a</a:t>
            </a:r>
            <a:r>
              <a:rPr lang="pt-BR" sz="2000" spc="-10" dirty="0">
                <a:cs typeface="Calibri"/>
              </a:rPr>
              <a:t>t</a:t>
            </a:r>
            <a:r>
              <a:rPr lang="pt-BR" sz="2000" spc="-60" dirty="0">
                <a:cs typeface="Calibri"/>
              </a:rPr>
              <a:t>r</a:t>
            </a:r>
            <a:r>
              <a:rPr lang="pt-BR" sz="2000" spc="-30" dirty="0">
                <a:cs typeface="Calibri"/>
              </a:rPr>
              <a:t>a</a:t>
            </a:r>
            <a:r>
              <a:rPr lang="pt-BR" sz="2000" spc="-25" dirty="0">
                <a:cs typeface="Calibri"/>
              </a:rPr>
              <a:t>v</a:t>
            </a:r>
            <a:r>
              <a:rPr lang="pt-BR" sz="2000" dirty="0">
                <a:cs typeface="Calibri"/>
              </a:rPr>
              <a:t>é</a:t>
            </a:r>
            <a:r>
              <a:rPr lang="pt-BR" sz="2000" spc="-10" dirty="0">
                <a:cs typeface="Calibri"/>
              </a:rPr>
              <a:t>s</a:t>
            </a:r>
            <a:r>
              <a:rPr lang="pt-BR" sz="2000" dirty="0">
                <a:cs typeface="Calibri"/>
              </a:rPr>
              <a:t> </a:t>
            </a:r>
            <a:r>
              <a:rPr lang="pt-BR" sz="2000" spc="45" dirty="0">
                <a:cs typeface="Calibri"/>
              </a:rPr>
              <a:t> </a:t>
            </a:r>
            <a:r>
              <a:rPr lang="pt-BR" sz="2000" spc="-5" dirty="0">
                <a:cs typeface="Calibri"/>
              </a:rPr>
              <a:t>d</a:t>
            </a:r>
            <a:r>
              <a:rPr lang="pt-BR" sz="2000" spc="-10" dirty="0">
                <a:cs typeface="Calibri"/>
              </a:rPr>
              <a:t>a</a:t>
            </a:r>
            <a:r>
              <a:rPr lang="pt-BR" sz="2000" dirty="0">
                <a:cs typeface="Calibri"/>
              </a:rPr>
              <a:t> </a:t>
            </a:r>
            <a:r>
              <a:rPr lang="pt-BR" sz="2000" spc="60" dirty="0">
                <a:cs typeface="Calibri"/>
              </a:rPr>
              <a:t> </a:t>
            </a:r>
            <a:r>
              <a:rPr lang="pt-BR" sz="2000" spc="-30" dirty="0" err="1">
                <a:cs typeface="Calibri"/>
              </a:rPr>
              <a:t>t</a:t>
            </a:r>
            <a:r>
              <a:rPr lang="pt-BR" sz="2000" spc="-10" dirty="0" err="1">
                <a:cs typeface="Calibri"/>
              </a:rPr>
              <a:t>opo</a:t>
            </a:r>
            <a:r>
              <a:rPr lang="pt-BR" sz="2000" spc="-25" dirty="0" err="1">
                <a:cs typeface="Calibri"/>
              </a:rPr>
              <a:t>me</a:t>
            </a:r>
            <a:r>
              <a:rPr lang="pt-BR" sz="2000" spc="-5" dirty="0" err="1">
                <a:cs typeface="Calibri"/>
              </a:rPr>
              <a:t>t</a:t>
            </a:r>
            <a:r>
              <a:rPr lang="pt-BR" sz="2000" spc="-10" dirty="0" err="1">
                <a:cs typeface="Calibri"/>
              </a:rPr>
              <a:t>ri</a:t>
            </a:r>
            <a:r>
              <a:rPr lang="pt-BR" sz="2000" spc="-5" dirty="0" err="1">
                <a:cs typeface="Calibri"/>
              </a:rPr>
              <a:t>a</a:t>
            </a:r>
            <a:r>
              <a:rPr lang="pt-BR" sz="2000" spc="-5" dirty="0">
                <a:cs typeface="Calibri"/>
              </a:rPr>
              <a:t>, </a:t>
            </a:r>
            <a:r>
              <a:rPr lang="pt-BR" sz="2000" spc="-25" dirty="0">
                <a:cs typeface="Calibri"/>
              </a:rPr>
              <a:t>v</a:t>
            </a:r>
            <a:r>
              <a:rPr lang="pt-BR" sz="2000" spc="10" dirty="0">
                <a:cs typeface="Calibri"/>
              </a:rPr>
              <a:t>i</a:t>
            </a:r>
            <a:r>
              <a:rPr lang="pt-BR" sz="2000" spc="-25" dirty="0">
                <a:cs typeface="Calibri"/>
              </a:rPr>
              <a:t>s</a:t>
            </a:r>
            <a:r>
              <a:rPr lang="pt-BR" sz="2000" spc="-5" dirty="0">
                <a:cs typeface="Calibri"/>
              </a:rPr>
              <a:t>a</a:t>
            </a:r>
            <a:r>
              <a:rPr lang="pt-BR" sz="2000" spc="-10" dirty="0">
                <a:cs typeface="Calibri"/>
              </a:rPr>
              <a:t>nd</a:t>
            </a:r>
            <a:r>
              <a:rPr lang="pt-BR" sz="2000" spc="-15" dirty="0">
                <a:cs typeface="Calibri"/>
              </a:rPr>
              <a:t>o</a:t>
            </a:r>
            <a:r>
              <a:rPr lang="pt-BR" sz="2000" dirty="0">
                <a:cs typeface="Calibri"/>
              </a:rPr>
              <a:t> </a:t>
            </a:r>
            <a:r>
              <a:rPr lang="pt-BR" sz="2000" spc="85" dirty="0">
                <a:cs typeface="Calibri"/>
              </a:rPr>
              <a:t> </a:t>
            </a:r>
            <a:r>
              <a:rPr lang="pt-BR" sz="2000" spc="-70" dirty="0">
                <a:cs typeface="Calibri"/>
              </a:rPr>
              <a:t>f</a:t>
            </a:r>
            <a:r>
              <a:rPr lang="pt-BR" sz="2000" spc="-5" dirty="0">
                <a:cs typeface="Calibri"/>
              </a:rPr>
              <a:t>a</a:t>
            </a:r>
            <a:r>
              <a:rPr lang="pt-BR" sz="2000" spc="-15" dirty="0">
                <a:cs typeface="Calibri"/>
              </a:rPr>
              <a:t>ci</a:t>
            </a:r>
            <a:r>
              <a:rPr lang="pt-BR" sz="2000" spc="-10" dirty="0">
                <a:cs typeface="Calibri"/>
              </a:rPr>
              <a:t>l</a:t>
            </a:r>
            <a:r>
              <a:rPr lang="pt-BR" sz="2000" spc="10" dirty="0">
                <a:cs typeface="Calibri"/>
              </a:rPr>
              <a:t>i</a:t>
            </a:r>
            <a:r>
              <a:rPr lang="pt-BR" sz="2000" spc="-30" dirty="0">
                <a:cs typeface="Calibri"/>
              </a:rPr>
              <a:t>t</a:t>
            </a:r>
            <a:r>
              <a:rPr lang="pt-BR" sz="2000" spc="-5" dirty="0">
                <a:cs typeface="Calibri"/>
              </a:rPr>
              <a:t>a</a:t>
            </a:r>
            <a:r>
              <a:rPr lang="pt-BR" sz="2000" spc="-10" dirty="0">
                <a:cs typeface="Calibri"/>
              </a:rPr>
              <a:t>r</a:t>
            </a:r>
            <a:r>
              <a:rPr lang="pt-BR" sz="2000" dirty="0">
                <a:cs typeface="Calibri"/>
              </a:rPr>
              <a:t> </a:t>
            </a:r>
            <a:r>
              <a:rPr lang="pt-BR" sz="2000" spc="80" dirty="0">
                <a:cs typeface="Calibri"/>
              </a:rPr>
              <a:t> </a:t>
            </a:r>
            <a:r>
              <a:rPr lang="pt-BR" sz="2000" spc="-10" dirty="0">
                <a:cs typeface="Calibri"/>
              </a:rPr>
              <a:t>a</a:t>
            </a:r>
            <a:r>
              <a:rPr lang="pt-BR" sz="2000" dirty="0">
                <a:cs typeface="Calibri"/>
              </a:rPr>
              <a:t> </a:t>
            </a:r>
            <a:r>
              <a:rPr lang="pt-BR" sz="2000" spc="85" dirty="0">
                <a:cs typeface="Calibri"/>
              </a:rPr>
              <a:t> </a:t>
            </a:r>
            <a:r>
              <a:rPr lang="pt-BR" sz="2000" spc="-45" dirty="0">
                <a:cs typeface="Calibri"/>
              </a:rPr>
              <a:t>e</a:t>
            </a:r>
            <a:r>
              <a:rPr lang="pt-BR" sz="2000" spc="-60" dirty="0">
                <a:cs typeface="Calibri"/>
              </a:rPr>
              <a:t>x</a:t>
            </a:r>
            <a:r>
              <a:rPr lang="pt-BR" sz="2000" spc="-20" dirty="0">
                <a:cs typeface="Calibri"/>
              </a:rPr>
              <a:t>e</a:t>
            </a:r>
            <a:r>
              <a:rPr lang="pt-BR" sz="2000" spc="-15" dirty="0">
                <a:cs typeface="Calibri"/>
              </a:rPr>
              <a:t>c</a:t>
            </a:r>
            <a:r>
              <a:rPr lang="pt-BR" sz="2000" spc="-10" dirty="0">
                <a:cs typeface="Calibri"/>
              </a:rPr>
              <a:t>u</a:t>
            </a:r>
            <a:r>
              <a:rPr lang="pt-BR" sz="2000" spc="-40" dirty="0">
                <a:cs typeface="Calibri"/>
              </a:rPr>
              <a:t>ç</a:t>
            </a:r>
            <a:r>
              <a:rPr lang="pt-BR" sz="2000" spc="-5" dirty="0">
                <a:cs typeface="Calibri"/>
              </a:rPr>
              <a:t>ã</a:t>
            </a:r>
            <a:r>
              <a:rPr lang="pt-BR" sz="2000" spc="-15" dirty="0">
                <a:cs typeface="Calibri"/>
              </a:rPr>
              <a:t>o</a:t>
            </a:r>
            <a:r>
              <a:rPr lang="pt-BR" sz="2000" dirty="0">
                <a:cs typeface="Calibri"/>
              </a:rPr>
              <a:t> </a:t>
            </a:r>
            <a:r>
              <a:rPr lang="pt-BR" sz="2000" spc="105" dirty="0">
                <a:cs typeface="Calibri"/>
              </a:rPr>
              <a:t> </a:t>
            </a:r>
            <a:r>
              <a:rPr lang="pt-BR" sz="2000" spc="-5" dirty="0">
                <a:cs typeface="Calibri"/>
              </a:rPr>
              <a:t>d</a:t>
            </a:r>
            <a:r>
              <a:rPr lang="pt-BR" sz="2000" spc="-15" dirty="0">
                <a:cs typeface="Calibri"/>
              </a:rPr>
              <a:t>o</a:t>
            </a:r>
            <a:r>
              <a:rPr lang="pt-BR" sz="2000" dirty="0">
                <a:cs typeface="Calibri"/>
              </a:rPr>
              <a:t> </a:t>
            </a:r>
            <a:r>
              <a:rPr lang="pt-BR" sz="2000" spc="60" dirty="0">
                <a:cs typeface="Calibri"/>
              </a:rPr>
              <a:t> </a:t>
            </a:r>
            <a:r>
              <a:rPr lang="pt-BR" sz="2000" spc="-10" dirty="0">
                <a:cs typeface="Calibri"/>
              </a:rPr>
              <a:t>l</a:t>
            </a:r>
            <a:r>
              <a:rPr lang="pt-BR" sz="2000" spc="-20" dirty="0">
                <a:cs typeface="Calibri"/>
              </a:rPr>
              <a:t>e</a:t>
            </a:r>
            <a:r>
              <a:rPr lang="pt-BR" sz="2000" spc="-50" dirty="0">
                <a:cs typeface="Calibri"/>
              </a:rPr>
              <a:t>v</a:t>
            </a:r>
            <a:r>
              <a:rPr lang="pt-BR" sz="2000" spc="-5" dirty="0">
                <a:cs typeface="Calibri"/>
              </a:rPr>
              <a:t>a</a:t>
            </a:r>
            <a:r>
              <a:rPr lang="pt-BR" sz="2000" spc="-30" dirty="0">
                <a:cs typeface="Calibri"/>
              </a:rPr>
              <a:t>nt</a:t>
            </a:r>
            <a:r>
              <a:rPr lang="pt-BR" sz="2000" spc="-5" dirty="0">
                <a:cs typeface="Calibri"/>
              </a:rPr>
              <a:t>am</a:t>
            </a:r>
            <a:r>
              <a:rPr lang="pt-BR" sz="2000" spc="-20" dirty="0">
                <a:cs typeface="Calibri"/>
              </a:rPr>
              <a:t>e</a:t>
            </a:r>
            <a:r>
              <a:rPr lang="pt-BR" sz="2000" spc="-30" dirty="0">
                <a:cs typeface="Calibri"/>
              </a:rPr>
              <a:t>nt</a:t>
            </a:r>
            <a:r>
              <a:rPr lang="pt-BR" sz="2000" spc="-15" dirty="0">
                <a:cs typeface="Calibri"/>
              </a:rPr>
              <a:t>o</a:t>
            </a:r>
            <a:r>
              <a:rPr lang="pt-BR" sz="2000" dirty="0">
                <a:cs typeface="Calibri"/>
              </a:rPr>
              <a:t> </a:t>
            </a:r>
            <a:r>
              <a:rPr lang="pt-BR" sz="2000" spc="85" dirty="0">
                <a:cs typeface="Calibri"/>
              </a:rPr>
              <a:t> </a:t>
            </a:r>
            <a:r>
              <a:rPr lang="pt-BR" sz="2000" spc="-10" dirty="0">
                <a:cs typeface="Calibri"/>
              </a:rPr>
              <a:t>e</a:t>
            </a:r>
            <a:r>
              <a:rPr lang="pt-BR" sz="2000" dirty="0">
                <a:cs typeface="Calibri"/>
              </a:rPr>
              <a:t> </a:t>
            </a:r>
            <a:r>
              <a:rPr lang="pt-BR" sz="2000" spc="70" dirty="0">
                <a:cs typeface="Calibri"/>
              </a:rPr>
              <a:t> </a:t>
            </a:r>
            <a:r>
              <a:rPr lang="pt-BR" sz="2000" spc="-5" dirty="0">
                <a:cs typeface="Calibri"/>
              </a:rPr>
              <a:t>d</a:t>
            </a:r>
            <a:r>
              <a:rPr lang="pt-BR" sz="2000" spc="-15" dirty="0">
                <a:cs typeface="Calibri"/>
              </a:rPr>
              <a:t>o</a:t>
            </a:r>
            <a:r>
              <a:rPr lang="pt-BR" sz="2000" dirty="0">
                <a:cs typeface="Calibri"/>
              </a:rPr>
              <a:t> </a:t>
            </a:r>
            <a:r>
              <a:rPr lang="pt-BR" sz="2000" spc="80" dirty="0">
                <a:cs typeface="Calibri"/>
              </a:rPr>
              <a:t> </a:t>
            </a:r>
            <a:r>
              <a:rPr lang="pt-BR" sz="2000" spc="-5" dirty="0">
                <a:cs typeface="Calibri"/>
              </a:rPr>
              <a:t>d</a:t>
            </a:r>
            <a:r>
              <a:rPr lang="pt-BR" sz="2000" spc="-20" dirty="0">
                <a:cs typeface="Calibri"/>
              </a:rPr>
              <a:t>e</a:t>
            </a:r>
            <a:r>
              <a:rPr lang="pt-BR" sz="2000" spc="-25" dirty="0">
                <a:cs typeface="Calibri"/>
              </a:rPr>
              <a:t>s</a:t>
            </a:r>
            <a:r>
              <a:rPr lang="pt-BR" sz="2000" spc="-20" dirty="0">
                <a:cs typeface="Calibri"/>
              </a:rPr>
              <a:t>e</a:t>
            </a:r>
            <a:r>
              <a:rPr lang="pt-BR" sz="2000" spc="-5" dirty="0">
                <a:cs typeface="Calibri"/>
              </a:rPr>
              <a:t>nh</a:t>
            </a:r>
            <a:r>
              <a:rPr lang="pt-BR" sz="2000" spc="-15" dirty="0">
                <a:cs typeface="Calibri"/>
              </a:rPr>
              <a:t>o</a:t>
            </a:r>
            <a:r>
              <a:rPr lang="pt-BR" sz="2000" dirty="0">
                <a:cs typeface="Calibri"/>
              </a:rPr>
              <a:t> </a:t>
            </a:r>
            <a:r>
              <a:rPr lang="pt-BR" sz="2000" spc="80" dirty="0">
                <a:cs typeface="Calibri"/>
              </a:rPr>
              <a:t> </a:t>
            </a:r>
            <a:r>
              <a:rPr lang="pt-BR" sz="2000" spc="-30" dirty="0">
                <a:cs typeface="Calibri"/>
              </a:rPr>
              <a:t>t</a:t>
            </a:r>
            <a:r>
              <a:rPr lang="pt-BR" sz="2000" spc="-10" dirty="0">
                <a:cs typeface="Calibri"/>
              </a:rPr>
              <a:t>opo</a:t>
            </a:r>
            <a:r>
              <a:rPr lang="pt-BR" sz="2000" spc="-15" dirty="0">
                <a:cs typeface="Calibri"/>
              </a:rPr>
              <a:t>g</a:t>
            </a:r>
            <a:r>
              <a:rPr lang="pt-BR" sz="2000" spc="-60" dirty="0">
                <a:cs typeface="Calibri"/>
              </a:rPr>
              <a:t>r</a:t>
            </a:r>
            <a:r>
              <a:rPr lang="pt-BR" sz="2000" spc="-5" dirty="0">
                <a:cs typeface="Calibri"/>
              </a:rPr>
              <a:t>á</a:t>
            </a:r>
            <a:r>
              <a:rPr lang="pt-BR" sz="2000" spc="-20" dirty="0">
                <a:cs typeface="Calibri"/>
              </a:rPr>
              <a:t>f</a:t>
            </a:r>
            <a:r>
              <a:rPr lang="pt-BR" sz="2000" spc="-10" dirty="0">
                <a:cs typeface="Calibri"/>
              </a:rPr>
              <a:t>i</a:t>
            </a:r>
            <a:r>
              <a:rPr lang="pt-BR" sz="2000" spc="-40" dirty="0">
                <a:cs typeface="Calibri"/>
              </a:rPr>
              <a:t>c</a:t>
            </a:r>
            <a:r>
              <a:rPr lang="pt-BR" sz="2000" spc="-10" dirty="0">
                <a:cs typeface="Calibri"/>
              </a:rPr>
              <a:t>o</a:t>
            </a:r>
            <a:r>
              <a:rPr lang="pt-BR" sz="2000" spc="-5" dirty="0">
                <a:cs typeface="Calibri"/>
              </a:rPr>
              <a:t>.</a:t>
            </a:r>
            <a:r>
              <a:rPr lang="pt-BR" sz="2000" dirty="0">
                <a:cs typeface="Calibri"/>
              </a:rPr>
              <a:t> </a:t>
            </a:r>
          </a:p>
          <a:p>
            <a:pPr marL="13335" marR="12065" indent="0" algn="just">
              <a:lnSpc>
                <a:spcPct val="100000"/>
              </a:lnSpc>
            </a:pPr>
            <a:r>
              <a:rPr sz="2000" spc="10" dirty="0">
                <a:cs typeface="Calibri"/>
              </a:rPr>
              <a:t> </a:t>
            </a:r>
            <a:endParaRPr lang="pt-BR" sz="2000" spc="10" dirty="0">
              <a:cs typeface="Calibri"/>
            </a:endParaRPr>
          </a:p>
          <a:p>
            <a:pPr marL="13335" marR="12065" indent="0" algn="just">
              <a:lnSpc>
                <a:spcPct val="100000"/>
              </a:lnSpc>
            </a:pPr>
            <a:r>
              <a:rPr lang="pt-BR" sz="2000" b="1" spc="-30" dirty="0">
                <a:cs typeface="Calibri"/>
              </a:rPr>
              <a:t>T</a:t>
            </a:r>
            <a:r>
              <a:rPr sz="2000" b="1" spc="-5" dirty="0" err="1">
                <a:cs typeface="Calibri"/>
              </a:rPr>
              <a:t>a</a:t>
            </a:r>
            <a:r>
              <a:rPr sz="2000" b="1" spc="-10" dirty="0" err="1">
                <a:cs typeface="Calibri"/>
              </a:rPr>
              <a:t>qu</a:t>
            </a:r>
            <a:r>
              <a:rPr sz="2000" b="1" spc="-20" dirty="0" err="1">
                <a:cs typeface="Calibri"/>
              </a:rPr>
              <a:t>e</a:t>
            </a:r>
            <a:r>
              <a:rPr sz="2000" b="1" spc="-10" dirty="0" err="1">
                <a:cs typeface="Calibri"/>
              </a:rPr>
              <a:t>o</a:t>
            </a:r>
            <a:r>
              <a:rPr sz="2000" b="1" spc="-25" dirty="0" err="1">
                <a:cs typeface="Calibri"/>
              </a:rPr>
              <a:t>me</a:t>
            </a:r>
            <a:r>
              <a:rPr sz="2000" b="1" spc="-5" dirty="0" err="1">
                <a:cs typeface="Calibri"/>
              </a:rPr>
              <a:t>t</a:t>
            </a:r>
            <a:r>
              <a:rPr sz="2000" b="1" spc="-10" dirty="0" err="1">
                <a:cs typeface="Calibri"/>
              </a:rPr>
              <a:t>ria</a:t>
            </a:r>
            <a:r>
              <a:rPr lang="pt-BR" sz="2000" b="1" spc="-10" dirty="0">
                <a:cs typeface="Calibri"/>
              </a:rPr>
              <a:t>: </a:t>
            </a:r>
            <a:r>
              <a:rPr lang="pt-BR" sz="2000" spc="-10" dirty="0">
                <a:cs typeface="Calibri"/>
              </a:rPr>
              <a:t>t</a:t>
            </a:r>
            <a:r>
              <a:rPr lang="pt-BR" sz="2000" spc="-60" dirty="0">
                <a:cs typeface="Calibri"/>
              </a:rPr>
              <a:t>r</a:t>
            </a:r>
            <a:r>
              <a:rPr lang="pt-BR" sz="2000" spc="-5" dirty="0">
                <a:cs typeface="Calibri"/>
              </a:rPr>
              <a:t>aba</a:t>
            </a:r>
            <a:r>
              <a:rPr lang="pt-BR" sz="2000" spc="-10" dirty="0">
                <a:cs typeface="Calibri"/>
              </a:rPr>
              <a:t>lha</a:t>
            </a:r>
            <a:r>
              <a:rPr lang="pt-BR" sz="2000" dirty="0">
                <a:cs typeface="Calibri"/>
              </a:rPr>
              <a:t> </a:t>
            </a:r>
            <a:r>
              <a:rPr lang="pt-BR" sz="2000" spc="-15" dirty="0">
                <a:cs typeface="Calibri"/>
              </a:rPr>
              <a:t> </a:t>
            </a:r>
            <a:r>
              <a:rPr lang="pt-BR" sz="2000" spc="-5" dirty="0">
                <a:cs typeface="Calibri"/>
              </a:rPr>
              <a:t>n</a:t>
            </a:r>
            <a:r>
              <a:rPr lang="pt-BR" sz="2000" spc="-15" dirty="0">
                <a:cs typeface="Calibri"/>
              </a:rPr>
              <a:t>o</a:t>
            </a:r>
            <a:r>
              <a:rPr lang="pt-BR" sz="2000" dirty="0">
                <a:cs typeface="Calibri"/>
              </a:rPr>
              <a:t> </a:t>
            </a:r>
            <a:r>
              <a:rPr lang="pt-BR" sz="2000" spc="-15" dirty="0">
                <a:cs typeface="Calibri"/>
              </a:rPr>
              <a:t> </a:t>
            </a:r>
            <a:r>
              <a:rPr lang="pt-BR" sz="2000" spc="-10" dirty="0">
                <a:cs typeface="Calibri"/>
              </a:rPr>
              <a:t>l</a:t>
            </a:r>
            <a:r>
              <a:rPr lang="pt-BR" sz="2000" spc="-20" dirty="0">
                <a:cs typeface="Calibri"/>
              </a:rPr>
              <a:t>e</a:t>
            </a:r>
            <a:r>
              <a:rPr lang="pt-BR" sz="2000" spc="-50" dirty="0">
                <a:cs typeface="Calibri"/>
              </a:rPr>
              <a:t>v</a:t>
            </a:r>
            <a:r>
              <a:rPr lang="pt-BR" sz="2000" spc="-5" dirty="0">
                <a:cs typeface="Calibri"/>
              </a:rPr>
              <a:t>a</a:t>
            </a:r>
            <a:r>
              <a:rPr lang="pt-BR" sz="2000" spc="-30" dirty="0">
                <a:cs typeface="Calibri"/>
              </a:rPr>
              <a:t>nt</a:t>
            </a:r>
            <a:r>
              <a:rPr lang="pt-BR" sz="2000" spc="-5" dirty="0">
                <a:cs typeface="Calibri"/>
              </a:rPr>
              <a:t>am</a:t>
            </a:r>
            <a:r>
              <a:rPr lang="pt-BR" sz="2000" spc="-20" dirty="0">
                <a:cs typeface="Calibri"/>
              </a:rPr>
              <a:t>e</a:t>
            </a:r>
            <a:r>
              <a:rPr lang="pt-BR" sz="2000" spc="-30" dirty="0">
                <a:cs typeface="Calibri"/>
              </a:rPr>
              <a:t>nt</a:t>
            </a:r>
            <a:r>
              <a:rPr lang="pt-BR" sz="2000" spc="-15" dirty="0">
                <a:cs typeface="Calibri"/>
              </a:rPr>
              <a:t>o</a:t>
            </a:r>
            <a:r>
              <a:rPr lang="pt-BR" sz="2000" dirty="0">
                <a:cs typeface="Calibri"/>
              </a:rPr>
              <a:t> </a:t>
            </a:r>
            <a:r>
              <a:rPr lang="pt-BR" sz="2000" spc="-10" dirty="0">
                <a:cs typeface="Calibri"/>
              </a:rPr>
              <a:t> </a:t>
            </a:r>
            <a:r>
              <a:rPr lang="pt-BR" sz="2000" spc="-5" dirty="0">
                <a:cs typeface="Calibri"/>
              </a:rPr>
              <a:t>d</a:t>
            </a:r>
            <a:r>
              <a:rPr lang="pt-BR" sz="2000" spc="-10" dirty="0">
                <a:cs typeface="Calibri"/>
              </a:rPr>
              <a:t>e</a:t>
            </a:r>
            <a:r>
              <a:rPr lang="pt-BR" sz="2000" dirty="0">
                <a:cs typeface="Calibri"/>
              </a:rPr>
              <a:t> </a:t>
            </a:r>
            <a:r>
              <a:rPr lang="pt-BR" sz="2000" spc="-25" dirty="0">
                <a:cs typeface="Calibri"/>
              </a:rPr>
              <a:t> </a:t>
            </a:r>
            <a:r>
              <a:rPr lang="pt-BR" sz="2000" spc="-10" dirty="0">
                <a:cs typeface="Calibri"/>
              </a:rPr>
              <a:t>po</a:t>
            </a:r>
            <a:r>
              <a:rPr lang="pt-BR" sz="2000" spc="-35" dirty="0">
                <a:cs typeface="Calibri"/>
              </a:rPr>
              <a:t>n</a:t>
            </a:r>
            <a:r>
              <a:rPr lang="pt-BR" sz="2000" spc="-30" dirty="0">
                <a:cs typeface="Calibri"/>
              </a:rPr>
              <a:t>t</a:t>
            </a:r>
            <a:r>
              <a:rPr lang="pt-BR" sz="2000" spc="-10" dirty="0">
                <a:cs typeface="Calibri"/>
              </a:rPr>
              <a:t>os</a:t>
            </a:r>
            <a:r>
              <a:rPr lang="pt-BR" sz="2000" dirty="0">
                <a:cs typeface="Calibri"/>
              </a:rPr>
              <a:t> </a:t>
            </a:r>
            <a:r>
              <a:rPr lang="pt-BR" sz="2000" spc="-30" dirty="0">
                <a:cs typeface="Calibri"/>
              </a:rPr>
              <a:t> </a:t>
            </a:r>
            <a:r>
              <a:rPr lang="pt-BR" sz="2000" spc="-5" dirty="0">
                <a:cs typeface="Calibri"/>
              </a:rPr>
              <a:t>d</a:t>
            </a:r>
            <a:r>
              <a:rPr lang="pt-BR" sz="2000" spc="-10" dirty="0">
                <a:cs typeface="Calibri"/>
              </a:rPr>
              <a:t>e</a:t>
            </a:r>
            <a:r>
              <a:rPr lang="pt-BR" sz="2000" dirty="0">
                <a:cs typeface="Calibri"/>
              </a:rPr>
              <a:t> </a:t>
            </a:r>
            <a:r>
              <a:rPr lang="pt-BR" sz="2000" spc="-25" dirty="0">
                <a:cs typeface="Calibri"/>
              </a:rPr>
              <a:t> </a:t>
            </a:r>
            <a:r>
              <a:rPr lang="pt-BR" sz="2000" spc="-5" dirty="0">
                <a:cs typeface="Calibri"/>
              </a:rPr>
              <a:t>u</a:t>
            </a:r>
            <a:r>
              <a:rPr lang="pt-BR" sz="2000" spc="-20" dirty="0">
                <a:cs typeface="Calibri"/>
              </a:rPr>
              <a:t>m</a:t>
            </a:r>
            <a:r>
              <a:rPr lang="pt-BR" sz="2000" dirty="0">
                <a:cs typeface="Calibri"/>
              </a:rPr>
              <a:t> </a:t>
            </a:r>
            <a:r>
              <a:rPr lang="pt-BR" sz="2000" spc="-25" dirty="0">
                <a:cs typeface="Calibri"/>
              </a:rPr>
              <a:t> </a:t>
            </a:r>
            <a:r>
              <a:rPr lang="pt-BR" sz="2000" spc="-30" dirty="0">
                <a:cs typeface="Calibri"/>
              </a:rPr>
              <a:t>t</a:t>
            </a:r>
            <a:r>
              <a:rPr lang="pt-BR" sz="2000" spc="-20" dirty="0">
                <a:cs typeface="Calibri"/>
              </a:rPr>
              <a:t>e</a:t>
            </a:r>
            <a:r>
              <a:rPr lang="pt-BR" sz="2000" spc="-10" dirty="0">
                <a:cs typeface="Calibri"/>
              </a:rPr>
              <a:t>rr</a:t>
            </a:r>
            <a:r>
              <a:rPr lang="pt-BR" sz="2000" spc="-20" dirty="0">
                <a:cs typeface="Calibri"/>
              </a:rPr>
              <a:t>e</a:t>
            </a:r>
            <a:r>
              <a:rPr lang="pt-BR" sz="2000" spc="-5" dirty="0">
                <a:cs typeface="Calibri"/>
              </a:rPr>
              <a:t>n</a:t>
            </a:r>
            <a:r>
              <a:rPr lang="pt-BR" sz="2000" spc="-60" dirty="0">
                <a:cs typeface="Calibri"/>
              </a:rPr>
              <a:t>o</a:t>
            </a:r>
            <a:r>
              <a:rPr lang="pt-BR" sz="2000" spc="-5" dirty="0">
                <a:cs typeface="Calibri"/>
              </a:rPr>
              <a:t>,</a:t>
            </a:r>
            <a:r>
              <a:rPr lang="pt-BR" sz="2000" dirty="0">
                <a:cs typeface="Calibri"/>
              </a:rPr>
              <a:t> </a:t>
            </a:r>
            <a:r>
              <a:rPr lang="pt-BR" sz="2000" spc="-10" dirty="0">
                <a:cs typeface="Calibri"/>
              </a:rPr>
              <a:t> i</a:t>
            </a:r>
            <a:r>
              <a:rPr lang="pt-BR" sz="2000" spc="-15" dirty="0">
                <a:cs typeface="Calibri"/>
              </a:rPr>
              <a:t>n</a:t>
            </a:r>
            <a:r>
              <a:rPr lang="pt-BR" sz="2000" dirty="0">
                <a:cs typeface="Calibri"/>
              </a:rPr>
              <a:t> </a:t>
            </a:r>
            <a:r>
              <a:rPr lang="pt-BR" sz="2000" spc="-10" dirty="0">
                <a:cs typeface="Calibri"/>
              </a:rPr>
              <a:t> lo</a:t>
            </a:r>
            <a:r>
              <a:rPr lang="pt-BR" sz="2000" spc="-40" dirty="0">
                <a:cs typeface="Calibri"/>
              </a:rPr>
              <a:t>c</a:t>
            </a:r>
            <a:r>
              <a:rPr lang="pt-BR" sz="2000" spc="-60" dirty="0">
                <a:cs typeface="Calibri"/>
              </a:rPr>
              <a:t>o</a:t>
            </a:r>
            <a:r>
              <a:rPr lang="pt-BR" sz="2000" spc="-5" dirty="0">
                <a:cs typeface="Calibri"/>
              </a:rPr>
              <a:t>,</a:t>
            </a:r>
            <a:r>
              <a:rPr lang="pt-BR" sz="2000" dirty="0">
                <a:cs typeface="Calibri"/>
              </a:rPr>
              <a:t> </a:t>
            </a:r>
            <a:r>
              <a:rPr lang="pt-BR" sz="2000" spc="-15" dirty="0">
                <a:cs typeface="Calibri"/>
              </a:rPr>
              <a:t> </a:t>
            </a:r>
            <a:r>
              <a:rPr lang="pt-BR" sz="2000" spc="-5" dirty="0">
                <a:cs typeface="Calibri"/>
              </a:rPr>
              <a:t>de</a:t>
            </a:r>
            <a:r>
              <a:rPr lang="pt-BR" sz="2000" dirty="0">
                <a:cs typeface="Calibri"/>
              </a:rPr>
              <a:t> </a:t>
            </a:r>
            <a:r>
              <a:rPr lang="pt-BR" sz="2000" spc="-70" dirty="0">
                <a:cs typeface="Calibri"/>
              </a:rPr>
              <a:t>f</a:t>
            </a:r>
            <a:r>
              <a:rPr lang="pt-BR" sz="2000" spc="-10" dirty="0">
                <a:cs typeface="Calibri"/>
              </a:rPr>
              <a:t>or</a:t>
            </a:r>
            <a:r>
              <a:rPr lang="pt-BR" sz="2000" spc="-30" dirty="0">
                <a:cs typeface="Calibri"/>
              </a:rPr>
              <a:t>m</a:t>
            </a:r>
            <a:r>
              <a:rPr lang="pt-BR" sz="2000" spc="-10" dirty="0">
                <a:cs typeface="Calibri"/>
              </a:rPr>
              <a:t>a</a:t>
            </a:r>
            <a:r>
              <a:rPr lang="pt-BR" sz="2000" dirty="0">
                <a:cs typeface="Calibri"/>
              </a:rPr>
              <a:t>  </a:t>
            </a:r>
            <a:r>
              <a:rPr lang="pt-BR" sz="2000" spc="-200" dirty="0">
                <a:cs typeface="Calibri"/>
              </a:rPr>
              <a:t> </a:t>
            </a:r>
            <a:r>
              <a:rPr lang="pt-BR" sz="2000" spc="-10" dirty="0">
                <a:cs typeface="Calibri"/>
              </a:rPr>
              <a:t>a</a:t>
            </a:r>
            <a:r>
              <a:rPr lang="pt-BR" sz="2000" dirty="0">
                <a:cs typeface="Calibri"/>
              </a:rPr>
              <a:t>  </a:t>
            </a:r>
            <a:r>
              <a:rPr lang="pt-BR" sz="2000" spc="-175" dirty="0">
                <a:cs typeface="Calibri"/>
              </a:rPr>
              <a:t> </a:t>
            </a:r>
            <a:r>
              <a:rPr lang="pt-BR" sz="2000" dirty="0">
                <a:cs typeface="Calibri"/>
              </a:rPr>
              <a:t>s</a:t>
            </a:r>
            <a:r>
              <a:rPr lang="pt-BR" sz="2000" spc="-10" dirty="0">
                <a:cs typeface="Calibri"/>
              </a:rPr>
              <a:t>e</a:t>
            </a:r>
            <a:r>
              <a:rPr lang="pt-BR" sz="2000" dirty="0">
                <a:cs typeface="Calibri"/>
              </a:rPr>
              <a:t>  </a:t>
            </a:r>
            <a:r>
              <a:rPr lang="pt-BR" sz="2000" spc="-215" dirty="0">
                <a:cs typeface="Calibri"/>
              </a:rPr>
              <a:t> </a:t>
            </a:r>
            <a:r>
              <a:rPr lang="pt-BR" sz="2000" spc="-10" dirty="0">
                <a:cs typeface="Calibri"/>
              </a:rPr>
              <a:t>ob</a:t>
            </a:r>
            <a:r>
              <a:rPr lang="pt-BR" sz="2000" spc="-30" dirty="0">
                <a:cs typeface="Calibri"/>
              </a:rPr>
              <a:t>t</a:t>
            </a:r>
            <a:r>
              <a:rPr lang="pt-BR" sz="2000" spc="-20" dirty="0">
                <a:cs typeface="Calibri"/>
              </a:rPr>
              <a:t>e</a:t>
            </a:r>
            <a:r>
              <a:rPr lang="pt-BR" sz="2000" spc="-10" dirty="0">
                <a:cs typeface="Calibri"/>
              </a:rPr>
              <a:t>r</a:t>
            </a:r>
            <a:r>
              <a:rPr lang="pt-BR" sz="2000" dirty="0">
                <a:cs typeface="Calibri"/>
              </a:rPr>
              <a:t>  </a:t>
            </a:r>
            <a:r>
              <a:rPr lang="pt-BR" sz="2000" spc="-204" dirty="0">
                <a:cs typeface="Calibri"/>
              </a:rPr>
              <a:t> </a:t>
            </a:r>
            <a:r>
              <a:rPr lang="pt-BR" sz="2000" spc="-60" dirty="0">
                <a:cs typeface="Calibri"/>
              </a:rPr>
              <a:t>r</a:t>
            </a:r>
            <a:r>
              <a:rPr lang="pt-BR" sz="2000" spc="-5" dirty="0">
                <a:cs typeface="Calibri"/>
              </a:rPr>
              <a:t>ap</a:t>
            </a:r>
            <a:r>
              <a:rPr lang="pt-BR" sz="2000" spc="-10" dirty="0">
                <a:cs typeface="Calibri"/>
              </a:rPr>
              <a:t>i</a:t>
            </a:r>
            <a:r>
              <a:rPr lang="pt-BR" sz="2000" spc="-5" dirty="0">
                <a:cs typeface="Calibri"/>
              </a:rPr>
              <a:t>dam</a:t>
            </a:r>
            <a:r>
              <a:rPr lang="pt-BR" sz="2000" dirty="0">
                <a:cs typeface="Calibri"/>
              </a:rPr>
              <a:t>e</a:t>
            </a:r>
            <a:r>
              <a:rPr lang="pt-BR" sz="2000" spc="-30" dirty="0">
                <a:cs typeface="Calibri"/>
              </a:rPr>
              <a:t>nt</a:t>
            </a:r>
            <a:r>
              <a:rPr lang="pt-BR" sz="2000" spc="-10" dirty="0">
                <a:cs typeface="Calibri"/>
              </a:rPr>
              <a:t>e</a:t>
            </a:r>
            <a:r>
              <a:rPr lang="pt-BR" sz="2000" dirty="0">
                <a:cs typeface="Calibri"/>
              </a:rPr>
              <a:t>  </a:t>
            </a:r>
            <a:r>
              <a:rPr lang="pt-BR" sz="2000" spc="-215" dirty="0">
                <a:cs typeface="Calibri"/>
              </a:rPr>
              <a:t> </a:t>
            </a:r>
            <a:r>
              <a:rPr lang="pt-BR" sz="2000" spc="-10" dirty="0">
                <a:cs typeface="Calibri"/>
              </a:rPr>
              <a:t>pl</a:t>
            </a:r>
            <a:r>
              <a:rPr lang="pt-BR" sz="2000" spc="-5" dirty="0">
                <a:cs typeface="Calibri"/>
              </a:rPr>
              <a:t>a</a:t>
            </a:r>
            <a:r>
              <a:rPr lang="pt-BR" sz="2000" spc="-30" dirty="0">
                <a:cs typeface="Calibri"/>
              </a:rPr>
              <a:t>nt</a:t>
            </a:r>
            <a:r>
              <a:rPr lang="pt-BR" sz="2000" spc="20" dirty="0">
                <a:cs typeface="Calibri"/>
              </a:rPr>
              <a:t>a</a:t>
            </a:r>
            <a:r>
              <a:rPr lang="pt-BR" sz="2000" spc="-10" dirty="0">
                <a:cs typeface="Calibri"/>
              </a:rPr>
              <a:t>s</a:t>
            </a:r>
            <a:r>
              <a:rPr lang="pt-BR" sz="2000" dirty="0">
                <a:cs typeface="Calibri"/>
              </a:rPr>
              <a:t>  </a:t>
            </a:r>
            <a:r>
              <a:rPr lang="pt-BR" sz="2000" spc="-215" dirty="0">
                <a:cs typeface="Calibri"/>
              </a:rPr>
              <a:t> </a:t>
            </a:r>
            <a:r>
              <a:rPr lang="pt-BR" sz="2000" spc="-40" dirty="0">
                <a:cs typeface="Calibri"/>
              </a:rPr>
              <a:t>c</a:t>
            </a:r>
            <a:r>
              <a:rPr lang="pt-BR" sz="2000" spc="10" dirty="0">
                <a:cs typeface="Calibri"/>
              </a:rPr>
              <a:t>o</a:t>
            </a:r>
            <a:r>
              <a:rPr lang="pt-BR" sz="2000" spc="-20" dirty="0">
                <a:cs typeface="Calibri"/>
              </a:rPr>
              <a:t>m</a:t>
            </a:r>
            <a:r>
              <a:rPr lang="pt-BR" sz="2000" dirty="0">
                <a:cs typeface="Calibri"/>
              </a:rPr>
              <a:t>  </a:t>
            </a:r>
            <a:r>
              <a:rPr lang="pt-BR" sz="2000" spc="-215" dirty="0">
                <a:cs typeface="Calibri"/>
              </a:rPr>
              <a:t> </a:t>
            </a:r>
            <a:r>
              <a:rPr lang="pt-BR" sz="2000" spc="-15" dirty="0">
                <a:cs typeface="Calibri"/>
              </a:rPr>
              <a:t>c</a:t>
            </a:r>
            <a:r>
              <a:rPr lang="pt-BR" sz="2000" spc="-10" dirty="0">
                <a:cs typeface="Calibri"/>
              </a:rPr>
              <a:t>u</a:t>
            </a:r>
            <a:r>
              <a:rPr lang="pt-BR" sz="2000" spc="15" dirty="0">
                <a:cs typeface="Calibri"/>
              </a:rPr>
              <a:t>r</a:t>
            </a:r>
            <a:r>
              <a:rPr lang="pt-BR" sz="2000" spc="-50" dirty="0">
                <a:cs typeface="Calibri"/>
              </a:rPr>
              <a:t>v</a:t>
            </a:r>
            <a:r>
              <a:rPr lang="pt-BR" sz="2000" spc="20" dirty="0">
                <a:cs typeface="Calibri"/>
              </a:rPr>
              <a:t>a</a:t>
            </a:r>
            <a:r>
              <a:rPr lang="pt-BR" sz="2000" spc="-10" dirty="0">
                <a:cs typeface="Calibri"/>
              </a:rPr>
              <a:t>s</a:t>
            </a:r>
            <a:r>
              <a:rPr lang="pt-BR" sz="2000" dirty="0">
                <a:cs typeface="Calibri"/>
              </a:rPr>
              <a:t>  </a:t>
            </a:r>
            <a:r>
              <a:rPr lang="pt-BR" sz="2000" spc="-220" dirty="0">
                <a:cs typeface="Calibri"/>
              </a:rPr>
              <a:t> </a:t>
            </a:r>
            <a:r>
              <a:rPr lang="pt-BR" sz="2000" spc="-5" dirty="0">
                <a:cs typeface="Calibri"/>
              </a:rPr>
              <a:t>d</a:t>
            </a:r>
            <a:r>
              <a:rPr lang="pt-BR" sz="2000" spc="-10" dirty="0">
                <a:cs typeface="Calibri"/>
              </a:rPr>
              <a:t>e</a:t>
            </a:r>
            <a:r>
              <a:rPr lang="pt-BR" sz="2000" dirty="0">
                <a:cs typeface="Calibri"/>
              </a:rPr>
              <a:t>  </a:t>
            </a:r>
            <a:r>
              <a:rPr lang="pt-BR" sz="2000" spc="-190" dirty="0">
                <a:cs typeface="Calibri"/>
              </a:rPr>
              <a:t> </a:t>
            </a:r>
            <a:r>
              <a:rPr lang="pt-BR" sz="2000" spc="-10" dirty="0">
                <a:cs typeface="Calibri"/>
              </a:rPr>
              <a:t>ní</a:t>
            </a:r>
            <a:r>
              <a:rPr lang="pt-BR" sz="2000" spc="-50" dirty="0">
                <a:cs typeface="Calibri"/>
              </a:rPr>
              <a:t>v</a:t>
            </a:r>
            <a:r>
              <a:rPr lang="pt-BR" sz="2000" spc="-20" dirty="0">
                <a:cs typeface="Calibri"/>
              </a:rPr>
              <a:t>e</a:t>
            </a:r>
            <a:r>
              <a:rPr lang="pt-BR" sz="2000" spc="-10" dirty="0">
                <a:cs typeface="Calibri"/>
              </a:rPr>
              <a:t>l</a:t>
            </a:r>
            <a:r>
              <a:rPr lang="pt-BR" sz="2000" spc="-5" dirty="0">
                <a:cs typeface="Calibri"/>
              </a:rPr>
              <a:t>,</a:t>
            </a:r>
            <a:r>
              <a:rPr lang="pt-BR" sz="2000" dirty="0">
                <a:cs typeface="Calibri"/>
              </a:rPr>
              <a:t>  </a:t>
            </a:r>
            <a:r>
              <a:rPr lang="pt-BR" sz="2000" spc="-200" dirty="0">
                <a:cs typeface="Calibri"/>
              </a:rPr>
              <a:t> </a:t>
            </a:r>
            <a:r>
              <a:rPr lang="pt-BR" sz="2000" spc="-5" dirty="0">
                <a:cs typeface="Calibri"/>
              </a:rPr>
              <a:t>qu</a:t>
            </a:r>
            <a:r>
              <a:rPr lang="pt-BR" sz="2000" spc="-10" dirty="0">
                <a:cs typeface="Calibri"/>
              </a:rPr>
              <a:t>e</a:t>
            </a:r>
            <a:r>
              <a:rPr lang="pt-BR" sz="2000" dirty="0">
                <a:cs typeface="Calibri"/>
              </a:rPr>
              <a:t>  </a:t>
            </a:r>
            <a:r>
              <a:rPr lang="pt-BR" sz="2000" spc="-215" dirty="0">
                <a:cs typeface="Calibri"/>
              </a:rPr>
              <a:t> </a:t>
            </a:r>
            <a:r>
              <a:rPr lang="pt-BR" sz="2000" spc="-10" dirty="0">
                <a:cs typeface="Calibri"/>
              </a:rPr>
              <a:t>p</a:t>
            </a:r>
            <a:r>
              <a:rPr lang="pt-BR" sz="2000" spc="-20" dirty="0">
                <a:cs typeface="Calibri"/>
              </a:rPr>
              <a:t>e</a:t>
            </a:r>
            <a:r>
              <a:rPr lang="pt-BR" sz="2000" spc="15" dirty="0">
                <a:cs typeface="Calibri"/>
              </a:rPr>
              <a:t>r</a:t>
            </a:r>
            <a:r>
              <a:rPr lang="pt-BR" sz="2000" spc="-30" dirty="0">
                <a:cs typeface="Calibri"/>
              </a:rPr>
              <a:t>m</a:t>
            </a:r>
            <a:r>
              <a:rPr lang="pt-BR" sz="2000" spc="10" dirty="0">
                <a:cs typeface="Calibri"/>
              </a:rPr>
              <a:t>i</a:t>
            </a:r>
            <a:r>
              <a:rPr lang="pt-BR" sz="2000" spc="-30" dirty="0">
                <a:cs typeface="Calibri"/>
              </a:rPr>
              <a:t>t</a:t>
            </a:r>
            <a:r>
              <a:rPr lang="pt-BR" sz="2000" dirty="0">
                <a:cs typeface="Calibri"/>
              </a:rPr>
              <a:t>e</a:t>
            </a:r>
            <a:r>
              <a:rPr lang="pt-BR" sz="2000" spc="-20" dirty="0">
                <a:cs typeface="Calibri"/>
              </a:rPr>
              <a:t>m</a:t>
            </a:r>
            <a:r>
              <a:rPr lang="pt-BR" sz="2000" spc="-5" dirty="0">
                <a:cs typeface="Calibri"/>
              </a:rPr>
              <a:t> </a:t>
            </a:r>
            <a:r>
              <a:rPr lang="pt-BR" sz="2000" spc="-35" dirty="0">
                <a:cs typeface="Calibri"/>
              </a:rPr>
              <a:t>r</a:t>
            </a:r>
            <a:r>
              <a:rPr lang="pt-BR" sz="2000" spc="-20" dirty="0">
                <a:cs typeface="Calibri"/>
              </a:rPr>
              <a:t>e</a:t>
            </a:r>
            <a:r>
              <a:rPr lang="pt-BR" sz="2000" spc="-5" dirty="0">
                <a:cs typeface="Calibri"/>
              </a:rPr>
              <a:t>p</a:t>
            </a:r>
            <a:r>
              <a:rPr lang="pt-BR" sz="2000" spc="-35" dirty="0">
                <a:cs typeface="Calibri"/>
              </a:rPr>
              <a:t>r</a:t>
            </a:r>
            <a:r>
              <a:rPr lang="pt-BR" sz="2000" spc="-20" dirty="0">
                <a:cs typeface="Calibri"/>
              </a:rPr>
              <a:t>e</a:t>
            </a:r>
            <a:r>
              <a:rPr lang="pt-BR" sz="2000" spc="-25" dirty="0">
                <a:cs typeface="Calibri"/>
              </a:rPr>
              <a:t>s</a:t>
            </a:r>
            <a:r>
              <a:rPr lang="pt-BR" sz="2000" spc="-20" dirty="0">
                <a:cs typeface="Calibri"/>
              </a:rPr>
              <a:t>e</a:t>
            </a:r>
            <a:r>
              <a:rPr lang="pt-BR" sz="2000" spc="-30" dirty="0">
                <a:cs typeface="Calibri"/>
              </a:rPr>
              <a:t>nt</a:t>
            </a:r>
            <a:r>
              <a:rPr lang="pt-BR" sz="2000" spc="-5" dirty="0">
                <a:cs typeface="Calibri"/>
              </a:rPr>
              <a:t>a</a:t>
            </a:r>
            <a:r>
              <a:rPr lang="pt-BR" sz="2000" spc="-10" dirty="0">
                <a:cs typeface="Calibri"/>
              </a:rPr>
              <a:t>r</a:t>
            </a:r>
            <a:r>
              <a:rPr lang="pt-BR" sz="2000" spc="75" dirty="0">
                <a:cs typeface="Calibri"/>
              </a:rPr>
              <a:t> </a:t>
            </a:r>
            <a:r>
              <a:rPr lang="pt-BR" sz="2000" spc="-5" dirty="0">
                <a:cs typeface="Calibri"/>
              </a:rPr>
              <a:t>n</a:t>
            </a:r>
            <a:r>
              <a:rPr lang="pt-BR" sz="2000" spc="-15" dirty="0">
                <a:cs typeface="Calibri"/>
              </a:rPr>
              <a:t>o</a:t>
            </a:r>
            <a:r>
              <a:rPr lang="pt-BR" sz="2000" spc="-20" dirty="0">
                <a:cs typeface="Calibri"/>
              </a:rPr>
              <a:t> </a:t>
            </a:r>
            <a:r>
              <a:rPr lang="pt-BR" sz="2000" spc="-5" dirty="0">
                <a:cs typeface="Calibri"/>
              </a:rPr>
              <a:t>p</a:t>
            </a:r>
            <a:r>
              <a:rPr lang="pt-BR" sz="2000" spc="-10" dirty="0">
                <a:cs typeface="Calibri"/>
              </a:rPr>
              <a:t>l</a:t>
            </a:r>
            <a:r>
              <a:rPr lang="pt-BR" sz="2000" spc="-5" dirty="0">
                <a:cs typeface="Calibri"/>
              </a:rPr>
              <a:t>an</a:t>
            </a:r>
            <a:r>
              <a:rPr lang="pt-BR" sz="2000" spc="-15" dirty="0">
                <a:cs typeface="Calibri"/>
              </a:rPr>
              <a:t>o </a:t>
            </a:r>
            <a:r>
              <a:rPr lang="pt-BR" sz="2000" spc="-10" dirty="0">
                <a:cs typeface="Calibri"/>
              </a:rPr>
              <a:t>hori</a:t>
            </a:r>
            <a:r>
              <a:rPr lang="pt-BR" sz="2000" spc="-55" dirty="0">
                <a:cs typeface="Calibri"/>
              </a:rPr>
              <a:t>z</a:t>
            </a:r>
            <a:r>
              <a:rPr lang="pt-BR" sz="2000" spc="-10" dirty="0">
                <a:cs typeface="Calibri"/>
              </a:rPr>
              <a:t>o</a:t>
            </a:r>
            <a:r>
              <a:rPr lang="pt-BR" sz="2000" spc="-35" dirty="0">
                <a:cs typeface="Calibri"/>
              </a:rPr>
              <a:t>n</a:t>
            </a:r>
            <a:r>
              <a:rPr lang="pt-BR" sz="2000" spc="-30" dirty="0">
                <a:cs typeface="Calibri"/>
              </a:rPr>
              <a:t>t</a:t>
            </a:r>
            <a:r>
              <a:rPr lang="pt-BR" sz="2000" spc="-5" dirty="0">
                <a:cs typeface="Calibri"/>
              </a:rPr>
              <a:t>al</a:t>
            </a:r>
            <a:r>
              <a:rPr lang="pt-BR" sz="2000" dirty="0">
                <a:cs typeface="Calibri"/>
              </a:rPr>
              <a:t> </a:t>
            </a:r>
            <a:r>
              <a:rPr lang="pt-BR" sz="2000" spc="-5" dirty="0">
                <a:cs typeface="Calibri"/>
              </a:rPr>
              <a:t>a</a:t>
            </a:r>
            <a:r>
              <a:rPr lang="pt-BR" sz="2000" spc="-10" dirty="0">
                <a:cs typeface="Calibri"/>
              </a:rPr>
              <a:t>s</a:t>
            </a:r>
            <a:r>
              <a:rPr lang="pt-BR" sz="2000" spc="15" dirty="0">
                <a:cs typeface="Calibri"/>
              </a:rPr>
              <a:t> </a:t>
            </a:r>
            <a:r>
              <a:rPr lang="pt-BR" sz="2000" spc="-10" dirty="0">
                <a:cs typeface="Calibri"/>
              </a:rPr>
              <a:t>di</a:t>
            </a:r>
            <a:r>
              <a:rPr lang="pt-BR" sz="2000" spc="-70" dirty="0">
                <a:cs typeface="Calibri"/>
              </a:rPr>
              <a:t>f</a:t>
            </a:r>
            <a:r>
              <a:rPr lang="pt-BR" sz="2000" spc="-20" dirty="0">
                <a:cs typeface="Calibri"/>
              </a:rPr>
              <a:t>e</a:t>
            </a:r>
            <a:r>
              <a:rPr lang="pt-BR" sz="2000" spc="-35" dirty="0">
                <a:cs typeface="Calibri"/>
              </a:rPr>
              <a:t>r</a:t>
            </a:r>
            <a:r>
              <a:rPr lang="pt-BR" sz="2000" spc="-20" dirty="0">
                <a:cs typeface="Calibri"/>
              </a:rPr>
              <a:t>e</a:t>
            </a:r>
            <a:r>
              <a:rPr lang="pt-BR" sz="2000" spc="-5" dirty="0">
                <a:cs typeface="Calibri"/>
              </a:rPr>
              <a:t>n</a:t>
            </a:r>
            <a:r>
              <a:rPr lang="pt-BR" sz="2000" spc="-40" dirty="0">
                <a:cs typeface="Calibri"/>
              </a:rPr>
              <a:t>ç</a:t>
            </a:r>
            <a:r>
              <a:rPr lang="pt-BR" sz="2000" spc="-5" dirty="0">
                <a:cs typeface="Calibri"/>
              </a:rPr>
              <a:t>a</a:t>
            </a:r>
            <a:r>
              <a:rPr lang="pt-BR" sz="2000" spc="-10" dirty="0">
                <a:cs typeface="Calibri"/>
              </a:rPr>
              <a:t>s</a:t>
            </a:r>
            <a:r>
              <a:rPr lang="pt-BR" sz="2000" spc="65" dirty="0">
                <a:cs typeface="Calibri"/>
              </a:rPr>
              <a:t> </a:t>
            </a:r>
            <a:r>
              <a:rPr lang="pt-BR" sz="2000" spc="-5" dirty="0">
                <a:cs typeface="Calibri"/>
              </a:rPr>
              <a:t>d</a:t>
            </a:r>
            <a:r>
              <a:rPr lang="pt-BR" sz="2000" spc="-10" dirty="0">
                <a:cs typeface="Calibri"/>
              </a:rPr>
              <a:t>e</a:t>
            </a:r>
            <a:r>
              <a:rPr lang="pt-BR" sz="2000" spc="-5" dirty="0">
                <a:cs typeface="Calibri"/>
              </a:rPr>
              <a:t> </a:t>
            </a:r>
            <a:r>
              <a:rPr lang="pt-BR" sz="2000" spc="-10" dirty="0">
                <a:cs typeface="Calibri"/>
              </a:rPr>
              <a:t>ní</a:t>
            </a:r>
            <a:r>
              <a:rPr lang="pt-BR" sz="2000" spc="-50" dirty="0">
                <a:cs typeface="Calibri"/>
              </a:rPr>
              <a:t>v</a:t>
            </a:r>
            <a:r>
              <a:rPr lang="pt-BR" sz="2000" spc="-20" dirty="0">
                <a:cs typeface="Calibri"/>
              </a:rPr>
              <a:t>e</a:t>
            </a:r>
            <a:r>
              <a:rPr lang="pt-BR" sz="2000" spc="-5" dirty="0">
                <a:cs typeface="Calibri"/>
              </a:rPr>
              <a:t>l.</a:t>
            </a:r>
          </a:p>
          <a:p>
            <a:pPr marL="13335" marR="12065" indent="0" algn="just">
              <a:lnSpc>
                <a:spcPct val="100000"/>
              </a:lnSpc>
            </a:pPr>
            <a:r>
              <a:rPr sz="2000" spc="30" dirty="0">
                <a:cs typeface="Calibri"/>
              </a:rPr>
              <a:t> </a:t>
            </a:r>
            <a:endParaRPr lang="pt-BR" sz="2000" spc="30" dirty="0">
              <a:cs typeface="Calibri"/>
            </a:endParaRPr>
          </a:p>
          <a:p>
            <a:pPr marL="13335" marR="12065" indent="0" algn="just">
              <a:lnSpc>
                <a:spcPct val="100000"/>
              </a:lnSpc>
            </a:pPr>
            <a:r>
              <a:rPr lang="pt-BR" sz="2000" b="1" spc="-70" dirty="0">
                <a:cs typeface="Calibri"/>
              </a:rPr>
              <a:t>F</a:t>
            </a:r>
            <a:r>
              <a:rPr sz="2000" b="1" spc="-10" dirty="0" err="1">
                <a:cs typeface="Calibri"/>
              </a:rPr>
              <a:t>o</a:t>
            </a:r>
            <a:r>
              <a:rPr sz="2000" b="1" spc="-30" dirty="0" err="1">
                <a:cs typeface="Calibri"/>
              </a:rPr>
              <a:t>t</a:t>
            </a:r>
            <a:r>
              <a:rPr sz="2000" b="1" spc="-10" dirty="0" err="1">
                <a:cs typeface="Calibri"/>
              </a:rPr>
              <a:t>o</a:t>
            </a:r>
            <a:r>
              <a:rPr sz="2000" b="1" spc="-15" dirty="0" err="1">
                <a:cs typeface="Calibri"/>
              </a:rPr>
              <a:t>g</a:t>
            </a:r>
            <a:r>
              <a:rPr sz="2000" b="1" spc="-60" dirty="0" err="1">
                <a:cs typeface="Calibri"/>
              </a:rPr>
              <a:t>r</a:t>
            </a:r>
            <a:r>
              <a:rPr sz="2000" b="1" spc="-5" dirty="0" err="1">
                <a:cs typeface="Calibri"/>
              </a:rPr>
              <a:t>a</a:t>
            </a:r>
            <a:r>
              <a:rPr sz="2000" b="1" spc="-30" dirty="0" err="1">
                <a:cs typeface="Calibri"/>
              </a:rPr>
              <a:t>m</a:t>
            </a:r>
            <a:r>
              <a:rPr sz="2000" b="1" spc="-20" dirty="0" err="1">
                <a:cs typeface="Calibri"/>
              </a:rPr>
              <a:t>e</a:t>
            </a:r>
            <a:r>
              <a:rPr sz="2000" b="1" spc="-10" dirty="0" err="1">
                <a:cs typeface="Calibri"/>
              </a:rPr>
              <a:t>tri</a:t>
            </a:r>
            <a:r>
              <a:rPr sz="2000" b="1" spc="-5" dirty="0" err="1">
                <a:cs typeface="Calibri"/>
              </a:rPr>
              <a:t>a</a:t>
            </a:r>
            <a:r>
              <a:rPr lang="pt-BR" sz="2000" b="1" spc="-5" dirty="0">
                <a:cs typeface="Calibri"/>
              </a:rPr>
              <a:t>: </a:t>
            </a:r>
            <a:r>
              <a:rPr lang="pt-BR" sz="2000" spc="-10" dirty="0">
                <a:cs typeface="Calibri"/>
              </a:rPr>
              <a:t>p</a:t>
            </a:r>
            <a:r>
              <a:rPr lang="pt-BR" sz="2000" spc="-20" dirty="0">
                <a:cs typeface="Calibri"/>
              </a:rPr>
              <a:t>e</a:t>
            </a:r>
            <a:r>
              <a:rPr lang="pt-BR" sz="2000" spc="15" dirty="0">
                <a:cs typeface="Calibri"/>
              </a:rPr>
              <a:t>r</a:t>
            </a:r>
            <a:r>
              <a:rPr lang="pt-BR" sz="2000" spc="-30" dirty="0">
                <a:cs typeface="Calibri"/>
              </a:rPr>
              <a:t>m</a:t>
            </a:r>
            <a:r>
              <a:rPr lang="pt-BR" sz="2000" spc="-10" dirty="0">
                <a:cs typeface="Calibri"/>
              </a:rPr>
              <a:t>ite</a:t>
            </a:r>
            <a:r>
              <a:rPr lang="pt-BR" sz="2000" dirty="0">
                <a:cs typeface="Calibri"/>
              </a:rPr>
              <a:t> </a:t>
            </a:r>
            <a:r>
              <a:rPr lang="pt-BR" sz="2000" spc="-25" dirty="0">
                <a:cs typeface="Calibri"/>
              </a:rPr>
              <a:t> </a:t>
            </a:r>
            <a:r>
              <a:rPr lang="pt-BR" sz="2000" spc="-40" dirty="0">
                <a:cs typeface="Calibri"/>
              </a:rPr>
              <a:t>c</a:t>
            </a:r>
            <a:r>
              <a:rPr lang="pt-BR" sz="2000" spc="-10" dirty="0">
                <a:cs typeface="Calibri"/>
              </a:rPr>
              <a:t>onh</a:t>
            </a:r>
            <a:r>
              <a:rPr lang="pt-BR" sz="2000" spc="-20" dirty="0">
                <a:cs typeface="Calibri"/>
              </a:rPr>
              <a:t>e</a:t>
            </a:r>
            <a:r>
              <a:rPr lang="pt-BR" sz="2000" spc="5" dirty="0">
                <a:cs typeface="Calibri"/>
              </a:rPr>
              <a:t>c</a:t>
            </a:r>
            <a:r>
              <a:rPr lang="pt-BR" sz="2000" spc="-20" dirty="0">
                <a:cs typeface="Calibri"/>
              </a:rPr>
              <a:t>e</a:t>
            </a:r>
            <a:r>
              <a:rPr lang="pt-BR" sz="2000" spc="-10" dirty="0">
                <a:cs typeface="Calibri"/>
              </a:rPr>
              <a:t>r</a:t>
            </a:r>
            <a:r>
              <a:rPr lang="pt-BR" sz="2000" dirty="0">
                <a:cs typeface="Calibri"/>
              </a:rPr>
              <a:t> </a:t>
            </a:r>
            <a:r>
              <a:rPr lang="pt-BR" sz="2000" spc="-40" dirty="0">
                <a:cs typeface="Calibri"/>
              </a:rPr>
              <a:t> </a:t>
            </a:r>
            <a:r>
              <a:rPr lang="pt-BR" sz="2000" spc="-15" dirty="0">
                <a:cs typeface="Calibri"/>
              </a:rPr>
              <a:t>o</a:t>
            </a:r>
            <a:r>
              <a:rPr lang="pt-BR" sz="2000" dirty="0">
                <a:cs typeface="Calibri"/>
              </a:rPr>
              <a:t> </a:t>
            </a:r>
            <a:r>
              <a:rPr lang="pt-BR" sz="2000" spc="-35" dirty="0">
                <a:cs typeface="Calibri"/>
              </a:rPr>
              <a:t> r</a:t>
            </a:r>
            <a:r>
              <a:rPr lang="pt-BR" sz="2000" dirty="0">
                <a:cs typeface="Calibri"/>
              </a:rPr>
              <a:t>e</a:t>
            </a:r>
            <a:r>
              <a:rPr lang="pt-BR" sz="2000" spc="-10" dirty="0">
                <a:cs typeface="Calibri"/>
              </a:rPr>
              <a:t>l</a:t>
            </a:r>
            <a:r>
              <a:rPr lang="pt-BR" sz="2000" dirty="0">
                <a:cs typeface="Calibri"/>
              </a:rPr>
              <a:t>e</a:t>
            </a:r>
            <a:r>
              <a:rPr lang="pt-BR" sz="2000" spc="-50" dirty="0">
                <a:cs typeface="Calibri"/>
              </a:rPr>
              <a:t>v</a:t>
            </a:r>
            <a:r>
              <a:rPr lang="pt-BR" sz="2000" spc="-15" dirty="0">
                <a:cs typeface="Calibri"/>
              </a:rPr>
              <a:t>o</a:t>
            </a:r>
            <a:r>
              <a:rPr lang="pt-BR" sz="2000" dirty="0">
                <a:cs typeface="Calibri"/>
              </a:rPr>
              <a:t> </a:t>
            </a:r>
            <a:r>
              <a:rPr lang="pt-BR" sz="2000" spc="-35" dirty="0">
                <a:cs typeface="Calibri"/>
              </a:rPr>
              <a:t> </a:t>
            </a:r>
            <a:r>
              <a:rPr lang="pt-BR" sz="2000" spc="-5" dirty="0">
                <a:cs typeface="Calibri"/>
              </a:rPr>
              <a:t>d</a:t>
            </a:r>
            <a:r>
              <a:rPr lang="pt-BR" sz="2000" spc="-10" dirty="0">
                <a:cs typeface="Calibri"/>
              </a:rPr>
              <a:t>e</a:t>
            </a:r>
            <a:r>
              <a:rPr lang="pt-BR" sz="2000" dirty="0">
                <a:cs typeface="Calibri"/>
              </a:rPr>
              <a:t> </a:t>
            </a:r>
            <a:r>
              <a:rPr lang="pt-BR" sz="2000" spc="-25" dirty="0">
                <a:cs typeface="Calibri"/>
              </a:rPr>
              <a:t> </a:t>
            </a:r>
            <a:r>
              <a:rPr lang="pt-BR" sz="2000" spc="-10" dirty="0">
                <a:cs typeface="Calibri"/>
              </a:rPr>
              <a:t>u</a:t>
            </a:r>
            <a:r>
              <a:rPr lang="pt-BR" sz="2000" spc="-30" dirty="0">
                <a:cs typeface="Calibri"/>
              </a:rPr>
              <a:t>m</a:t>
            </a:r>
            <a:r>
              <a:rPr lang="pt-BR" sz="2000" spc="-10" dirty="0">
                <a:cs typeface="Calibri"/>
              </a:rPr>
              <a:t>a</a:t>
            </a:r>
            <a:r>
              <a:rPr lang="pt-BR" sz="2000" dirty="0">
                <a:cs typeface="Calibri"/>
              </a:rPr>
              <a:t> </a:t>
            </a:r>
            <a:r>
              <a:rPr lang="pt-BR" sz="2000" spc="-35" dirty="0">
                <a:cs typeface="Calibri"/>
              </a:rPr>
              <a:t> r</a:t>
            </a:r>
            <a:r>
              <a:rPr lang="pt-BR" sz="2000" spc="-20" dirty="0">
                <a:cs typeface="Calibri"/>
              </a:rPr>
              <a:t>e</a:t>
            </a:r>
            <a:r>
              <a:rPr lang="pt-BR" sz="2000" spc="5" dirty="0">
                <a:cs typeface="Calibri"/>
              </a:rPr>
              <a:t>g</a:t>
            </a:r>
            <a:r>
              <a:rPr lang="pt-BR" sz="2000" spc="-10" dirty="0">
                <a:cs typeface="Calibri"/>
              </a:rPr>
              <a:t>i</a:t>
            </a:r>
            <a:r>
              <a:rPr lang="pt-BR" sz="2000" spc="-5" dirty="0">
                <a:cs typeface="Calibri"/>
              </a:rPr>
              <a:t>ã</a:t>
            </a:r>
            <a:r>
              <a:rPr lang="pt-BR" sz="2000" spc="-15" dirty="0">
                <a:cs typeface="Calibri"/>
              </a:rPr>
              <a:t>o</a:t>
            </a:r>
            <a:r>
              <a:rPr lang="pt-BR" sz="2000" dirty="0">
                <a:cs typeface="Calibri"/>
              </a:rPr>
              <a:t> </a:t>
            </a:r>
            <a:r>
              <a:rPr lang="pt-BR" sz="2000" spc="-35" dirty="0">
                <a:cs typeface="Calibri"/>
              </a:rPr>
              <a:t> </a:t>
            </a:r>
            <a:r>
              <a:rPr lang="pt-BR" sz="2000" spc="-30" dirty="0">
                <a:cs typeface="Calibri"/>
              </a:rPr>
              <a:t>a</a:t>
            </a:r>
            <a:r>
              <a:rPr lang="pt-BR" sz="2000" spc="-10" dirty="0">
                <a:cs typeface="Calibri"/>
              </a:rPr>
              <a:t>t</a:t>
            </a:r>
            <a:r>
              <a:rPr lang="pt-BR" sz="2000" spc="-60" dirty="0">
                <a:cs typeface="Calibri"/>
              </a:rPr>
              <a:t>r</a:t>
            </a:r>
            <a:r>
              <a:rPr lang="pt-BR" sz="2000" spc="-5" dirty="0">
                <a:cs typeface="Calibri"/>
              </a:rPr>
              <a:t>a</a:t>
            </a:r>
            <a:r>
              <a:rPr lang="pt-BR" sz="2000" spc="-50" dirty="0">
                <a:cs typeface="Calibri"/>
              </a:rPr>
              <a:t>v</a:t>
            </a:r>
            <a:r>
              <a:rPr lang="pt-BR" sz="2000" dirty="0">
                <a:cs typeface="Calibri"/>
              </a:rPr>
              <a:t>é</a:t>
            </a:r>
            <a:r>
              <a:rPr lang="pt-BR" sz="2000" spc="-10" dirty="0">
                <a:cs typeface="Calibri"/>
              </a:rPr>
              <a:t>s</a:t>
            </a:r>
            <a:r>
              <a:rPr lang="pt-BR" sz="2000" dirty="0">
                <a:cs typeface="Calibri"/>
              </a:rPr>
              <a:t> </a:t>
            </a:r>
            <a:r>
              <a:rPr lang="pt-BR" sz="2000" spc="-55" dirty="0">
                <a:cs typeface="Calibri"/>
              </a:rPr>
              <a:t> </a:t>
            </a:r>
            <a:r>
              <a:rPr lang="pt-BR" sz="2000" spc="15" dirty="0">
                <a:cs typeface="Calibri"/>
              </a:rPr>
              <a:t>de</a:t>
            </a:r>
            <a:r>
              <a:rPr lang="pt-BR" sz="2000" spc="25" dirty="0">
                <a:cs typeface="Calibri"/>
              </a:rPr>
              <a:t> </a:t>
            </a:r>
            <a:r>
              <a:rPr lang="pt-BR" sz="2000" spc="-70" dirty="0">
                <a:cs typeface="Calibri"/>
              </a:rPr>
              <a:t>f</a:t>
            </a:r>
            <a:r>
              <a:rPr lang="pt-BR" sz="2000" spc="-10" dirty="0">
                <a:cs typeface="Calibri"/>
              </a:rPr>
              <a:t>o</a:t>
            </a:r>
            <a:r>
              <a:rPr lang="pt-BR" sz="2000" spc="-30" dirty="0">
                <a:cs typeface="Calibri"/>
              </a:rPr>
              <a:t>t</a:t>
            </a:r>
            <a:r>
              <a:rPr lang="pt-BR" sz="2000" spc="-10" dirty="0">
                <a:cs typeface="Calibri"/>
              </a:rPr>
              <a:t>o</a:t>
            </a:r>
            <a:r>
              <a:rPr lang="pt-BR" sz="2000" spc="-15" dirty="0">
                <a:cs typeface="Calibri"/>
              </a:rPr>
              <a:t>g</a:t>
            </a:r>
            <a:r>
              <a:rPr lang="pt-BR" sz="2000" spc="-60" dirty="0">
                <a:cs typeface="Calibri"/>
              </a:rPr>
              <a:t>r</a:t>
            </a:r>
            <a:r>
              <a:rPr lang="pt-BR" sz="2000" spc="-5" dirty="0">
                <a:cs typeface="Calibri"/>
              </a:rPr>
              <a:t>a</a:t>
            </a:r>
            <a:r>
              <a:rPr lang="pt-BR" sz="2000" dirty="0">
                <a:cs typeface="Calibri"/>
              </a:rPr>
              <a:t>f</a:t>
            </a:r>
            <a:r>
              <a:rPr lang="pt-BR" sz="2000" spc="-10" dirty="0">
                <a:cs typeface="Calibri"/>
              </a:rPr>
              <a:t>i</a:t>
            </a:r>
            <a:r>
              <a:rPr lang="pt-BR" sz="2000" spc="-5" dirty="0">
                <a:cs typeface="Calibri"/>
              </a:rPr>
              <a:t>a</a:t>
            </a:r>
            <a:r>
              <a:rPr lang="pt-BR" sz="2000" spc="-25" dirty="0">
                <a:cs typeface="Calibri"/>
              </a:rPr>
              <a:t>s</a:t>
            </a:r>
            <a:r>
              <a:rPr lang="pt-BR" sz="2000" spc="-5" dirty="0">
                <a:cs typeface="Calibri"/>
              </a:rPr>
              <a:t>.</a:t>
            </a:r>
            <a:r>
              <a:rPr lang="pt-BR" sz="2000" dirty="0">
                <a:cs typeface="Calibri"/>
              </a:rPr>
              <a:t> </a:t>
            </a:r>
            <a:endParaRPr sz="2000" dirty="0">
              <a:cs typeface="Calibri"/>
            </a:endParaRPr>
          </a:p>
          <a:p>
            <a:pPr>
              <a:lnSpc>
                <a:spcPts val="1000"/>
              </a:lnSpc>
            </a:pPr>
            <a:endParaRPr sz="2000" dirty="0"/>
          </a:p>
          <a:p>
            <a:pPr>
              <a:lnSpc>
                <a:spcPts val="1400"/>
              </a:lnSpc>
              <a:spcBef>
                <a:spcPts val="0"/>
              </a:spcBef>
            </a:pPr>
            <a:endParaRPr sz="2000" dirty="0"/>
          </a:p>
          <a:p>
            <a:pPr marL="12700" marR="6350" indent="635" algn="just">
              <a:lnSpc>
                <a:spcPct val="100000"/>
              </a:lnSpc>
            </a:pPr>
            <a:r>
              <a:rPr sz="2000" spc="-5" dirty="0">
                <a:cs typeface="Calibri"/>
              </a:rPr>
              <a:t> </a:t>
            </a:r>
            <a:endParaRPr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84411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03262" y="1997807"/>
            <a:ext cx="41343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/>
              <a:t>A técnica de poligonação permite: Conhecer os ângulos de interesse entre os alinhamentos no momento da execução do levantamento.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99995" y="2839876"/>
            <a:ext cx="413439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/>
              <a:t>O sentido do caminhamento é determinado conforme se lê os alinhamentos. Ex: o caminhamento ocorreu no sentido E1E2, E2E3, E3E4 e E4E1, ou seja, sentido horário e ângulos externos.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99995" y="4143610"/>
            <a:ext cx="41343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/>
              <a:t>Se os alinhamentos fossem E1E4, E4E3, E3E2 e E2E1, o sentido seria anti-horário e os ângulos internos.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6698976" y="5141022"/>
            <a:ext cx="22959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/>
              <a:t>DÚVIDA?</a:t>
            </a:r>
          </a:p>
        </p:txBody>
      </p:sp>
      <p:pic>
        <p:nvPicPr>
          <p:cNvPr id="2050" name="Picture 2" descr="D:\DADOS\Documents\Thiago\OPORTUNIDADES\Conteudo_Concurso\Levantamento\Fechada.JPG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tretch>
            <a:fillRect/>
          </a:stretch>
        </p:blipFill>
        <p:spPr bwMode="auto">
          <a:xfrm>
            <a:off x="4244314" y="2368566"/>
            <a:ext cx="4750601" cy="221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53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273327" y="2054930"/>
            <a:ext cx="81898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Nesta aula, temos como exemplo uma poligonal fechada de 4 vértices.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68359" y="2397827"/>
            <a:ext cx="81898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Da geometria temos que: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73332" y="2720847"/>
            <a:ext cx="81898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A soma dos ângulos externos/internos de um polígono é igual a 180 graus que multiplica o número de lados mais/menos 2.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68364" y="3332096"/>
            <a:ext cx="81898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Si = 180 * (n-2), onde n é o número de lados ou vértices.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73334" y="3794261"/>
            <a:ext cx="81898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Se = 180 * (n+2), onde n é o número de lados ou vértices.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37323" y="4574485"/>
            <a:ext cx="81600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Diante do que foi exposto até agora, vocês saberiam dizer qual a vantagem das poligonais fechadas??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506897" y="5160893"/>
            <a:ext cx="78022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Se a poligonal é fechada, nós conseguimos por meio das equações saber quantos graus o polígono deverá ter e assim distribuir seu erro.</a:t>
            </a:r>
          </a:p>
        </p:txBody>
      </p:sp>
    </p:spTree>
    <p:extLst>
      <p:ext uri="{BB962C8B-B14F-4D97-AF65-F5344CB8AC3E}">
        <p14:creationId xmlns:p14="http://schemas.microsoft.com/office/powerpoint/2010/main" val="183260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268357" y="1970447"/>
            <a:ext cx="81898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Como vimos, então, nas medidas angulares, cometem-se erros grosseiros, causados devido à falta de atenção, descuido ou falta de habilidade do operador.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73327" y="2770538"/>
            <a:ext cx="81898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O erro de fechamento angular é dado pela equação: Ea = (</a:t>
            </a:r>
            <a:r>
              <a:rPr lang="pt-BR" sz="1500" dirty="0">
                <a:latin typeface="BankGothic Lt BT"/>
              </a:rPr>
              <a:t>∑</a:t>
            </a:r>
            <a:r>
              <a:rPr lang="pt-BR" sz="1500" dirty="0">
                <a:latin typeface="Calibri" pitchFamily="34" charset="0"/>
                <a:cs typeface="Calibri" pitchFamily="34" charset="0"/>
              </a:rPr>
              <a:t> ang. polig. medida) – (Si ou Se)</a:t>
            </a:r>
            <a:endParaRPr lang="pt-BR" sz="15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68359" y="3451361"/>
            <a:ext cx="81898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O erro angular tolerável Eat é dado por:  Eat = 1,5’*</a:t>
            </a:r>
            <a:r>
              <a:rPr lang="pt-BR" sz="1500" dirty="0">
                <a:latin typeface="BankGothic Lt BT"/>
              </a:rPr>
              <a:t>√</a:t>
            </a:r>
            <a:r>
              <a:rPr lang="pt-BR" sz="1500" dirty="0"/>
              <a:t>n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" y="8572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sz="135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" y="8572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sz="1350"/>
          </a:p>
        </p:txBody>
      </p:sp>
      <p:sp>
        <p:nvSpPr>
          <p:cNvPr id="20" name="CaixaDeTexto 19"/>
          <p:cNvSpPr txBox="1"/>
          <p:nvPr/>
        </p:nvSpPr>
        <p:spPr>
          <a:xfrm>
            <a:off x="416993" y="4614242"/>
            <a:ext cx="76829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/>
              <a:t>Vamos praticar com um exercício de fixação:</a:t>
            </a:r>
          </a:p>
        </p:txBody>
      </p:sp>
    </p:spTree>
    <p:extLst>
      <p:ext uri="{BB962C8B-B14F-4D97-AF65-F5344CB8AC3E}">
        <p14:creationId xmlns:p14="http://schemas.microsoft.com/office/powerpoint/2010/main" val="3576250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" y="8572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sz="135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" y="8572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sz="1350"/>
          </a:p>
        </p:txBody>
      </p:sp>
      <p:sp>
        <p:nvSpPr>
          <p:cNvPr id="14" name="CaixaDeTexto 13"/>
          <p:cNvSpPr txBox="1"/>
          <p:nvPr/>
        </p:nvSpPr>
        <p:spPr>
          <a:xfrm>
            <a:off x="690511" y="2027790"/>
            <a:ext cx="848073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/>
              <a:t>Exercício de fixação: Dada a poligonal formada pelos alinhamentos E1E2, E2E3, E3E4 e E4E1 e os ângulos </a:t>
            </a:r>
          </a:p>
          <a:p>
            <a:pPr algn="just"/>
            <a:r>
              <a:rPr lang="pt-BR" sz="1500" dirty="0"/>
              <a:t>medidos em campo: </a:t>
            </a:r>
          </a:p>
          <a:p>
            <a:endParaRPr lang="pt-BR" sz="1500" dirty="0"/>
          </a:p>
          <a:p>
            <a:r>
              <a:rPr lang="pt-BR" sz="1500" dirty="0"/>
              <a:t>1 = 278°30‘18“</a:t>
            </a:r>
          </a:p>
          <a:p>
            <a:r>
              <a:rPr lang="pt-BR" sz="1500" dirty="0"/>
              <a:t>2 = 302°49‘01"</a:t>
            </a:r>
          </a:p>
          <a:p>
            <a:r>
              <a:rPr lang="pt-BR" sz="1500" dirty="0"/>
              <a:t>3 = 234°16‘21" 			</a:t>
            </a:r>
          </a:p>
          <a:p>
            <a:r>
              <a:rPr lang="pt-BR" sz="1500" dirty="0"/>
              <a:t>4 = 264°27‘00" </a:t>
            </a:r>
          </a:p>
          <a:p>
            <a:endParaRPr lang="pt-BR" sz="1500" dirty="0"/>
          </a:p>
          <a:p>
            <a:r>
              <a:rPr lang="pt-BR" sz="1500" dirty="0"/>
              <a:t>Pede-se:</a:t>
            </a:r>
          </a:p>
          <a:p>
            <a:r>
              <a:rPr lang="pt-BR" sz="1500" dirty="0"/>
              <a:t>1) Identifique o sentido do caminhamento;</a:t>
            </a:r>
          </a:p>
          <a:p>
            <a:r>
              <a:rPr lang="pt-BR" sz="1500" dirty="0"/>
              <a:t>2) Identifique se os ângulos 1, 2, 3 e 4 são internos ou externos;</a:t>
            </a:r>
          </a:p>
          <a:p>
            <a:r>
              <a:rPr lang="pt-BR" sz="1500" dirty="0"/>
              <a:t>3) Calcule o somatório dos ângulos;</a:t>
            </a:r>
          </a:p>
          <a:p>
            <a:r>
              <a:rPr lang="pt-BR" sz="1500" dirty="0"/>
              <a:t>4) Calcule o erro angular de fechamento</a:t>
            </a:r>
          </a:p>
          <a:p>
            <a:r>
              <a:rPr lang="pt-BR" sz="1500" dirty="0"/>
              <a:t>5) Calcule o erro tolerável e </a:t>
            </a:r>
          </a:p>
          <a:p>
            <a:r>
              <a:rPr lang="pt-BR" sz="1500" dirty="0"/>
              <a:t>6) Faça a distribuição do erro encontrado.</a:t>
            </a:r>
          </a:p>
        </p:txBody>
      </p:sp>
      <p:pic>
        <p:nvPicPr>
          <p:cNvPr id="7" name="Picture 3" descr="D:\DADOS\Documents\Thiago\OPORTUNIDADES\Conteudo_Concurso\Levantamento\Fechada.JPG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4714539" y="2287368"/>
            <a:ext cx="3734363" cy="201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88584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" y="8572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sz="135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" y="8572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sz="1350"/>
          </a:p>
        </p:txBody>
      </p:sp>
      <p:sp>
        <p:nvSpPr>
          <p:cNvPr id="8" name="CaixaDeTexto 7"/>
          <p:cNvSpPr txBox="1"/>
          <p:nvPr/>
        </p:nvSpPr>
        <p:spPr>
          <a:xfrm>
            <a:off x="1169892" y="954036"/>
            <a:ext cx="786141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i="1" dirty="0"/>
              <a:t>Resolução:</a:t>
            </a:r>
          </a:p>
          <a:p>
            <a:endParaRPr lang="pt-BR" sz="1500" i="1" dirty="0"/>
          </a:p>
          <a:p>
            <a:pPr marL="257175" indent="-257175">
              <a:buAutoNum type="arabicParenR"/>
            </a:pPr>
            <a:r>
              <a:rPr lang="pt-BR" sz="1500" i="1" dirty="0"/>
              <a:t>Sentido do caminhamento:</a:t>
            </a:r>
          </a:p>
          <a:p>
            <a:pPr marL="257175" indent="-257175"/>
            <a:endParaRPr lang="pt-BR" sz="1500" dirty="0"/>
          </a:p>
          <a:p>
            <a:pPr marL="257175" indent="-257175" algn="just"/>
            <a:r>
              <a:rPr lang="pt-BR" sz="1500" dirty="0"/>
              <a:t>Perceba que os alinhamentos foram dados como E1E2, E2E3, E3E4 e E4E1. Assim, o sentido do</a:t>
            </a:r>
          </a:p>
          <a:p>
            <a:pPr marL="257175" indent="-257175" algn="just"/>
            <a:r>
              <a:rPr lang="pt-BR" sz="1500" dirty="0"/>
              <a:t>caminhamento foi horário.</a:t>
            </a:r>
          </a:p>
          <a:p>
            <a:pPr marL="257175" indent="-257175" algn="just"/>
            <a:endParaRPr lang="pt-BR" sz="1500" dirty="0"/>
          </a:p>
          <a:p>
            <a:pPr marL="257175" indent="-257175" algn="just"/>
            <a:endParaRPr lang="pt-BR" sz="1500" dirty="0"/>
          </a:p>
          <a:p>
            <a:pPr marL="257175" indent="-257175" algn="just"/>
            <a:r>
              <a:rPr lang="pt-BR" sz="1500" i="1" dirty="0"/>
              <a:t>2) Ângulos internos ou externos:</a:t>
            </a:r>
          </a:p>
          <a:p>
            <a:pPr marL="257175" indent="-257175" algn="just"/>
            <a:endParaRPr lang="pt-BR" sz="1500" i="1" dirty="0"/>
          </a:p>
          <a:p>
            <a:pPr algn="just"/>
            <a:r>
              <a:rPr lang="pt-BR" sz="1500" dirty="0"/>
              <a:t>Os ângulos são externos pois de acordo com o sentido de caminhamento, o operador estaciona na estação E1, faz ré em E4 e vante em E2, obtendo um ângulo externo. Passa a ocupar E2, faz ré em E1 e vante em E3 e assim por diante.</a:t>
            </a:r>
          </a:p>
        </p:txBody>
      </p:sp>
      <p:pic>
        <p:nvPicPr>
          <p:cNvPr id="4098" name="Picture 2" descr="D:\DADOS\Documents\Thiago\OPORTUNIDADES\Conteudo_Concurso\Levantamento\E1.JPG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551260" y="4292203"/>
            <a:ext cx="2463379" cy="1584722"/>
          </a:xfrm>
          <a:prstGeom prst="rect">
            <a:avLst/>
          </a:prstGeom>
        </p:spPr>
      </p:pic>
      <p:pic>
        <p:nvPicPr>
          <p:cNvPr id="4099" name="Picture 3" descr="D:\DADOS\Documents\Thiago\OPORTUNIDADES\Conteudo_Concurso\Levantamento\E2.JPG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6104226" y="4291012"/>
            <a:ext cx="2439699" cy="1581917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486150" y="4800600"/>
            <a:ext cx="21050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/>
              <a:t>Ângulos externos.</a:t>
            </a:r>
          </a:p>
        </p:txBody>
      </p:sp>
    </p:spTree>
    <p:extLst>
      <p:ext uri="{BB962C8B-B14F-4D97-AF65-F5344CB8AC3E}">
        <p14:creationId xmlns:p14="http://schemas.microsoft.com/office/powerpoint/2010/main" val="3516683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" y="8572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sz="135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" y="8572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sz="1350"/>
          </a:p>
        </p:txBody>
      </p:sp>
      <p:sp>
        <p:nvSpPr>
          <p:cNvPr id="8" name="Retângulo 7"/>
          <p:cNvSpPr/>
          <p:nvPr/>
        </p:nvSpPr>
        <p:spPr>
          <a:xfrm>
            <a:off x="1024942" y="1648574"/>
            <a:ext cx="796880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/>
            <a:r>
              <a:rPr lang="pt-BR" sz="1500" i="1" dirty="0"/>
              <a:t>3) Somatório dos ângulos:</a:t>
            </a:r>
          </a:p>
          <a:p>
            <a:pPr marL="257175" indent="-257175" algn="just"/>
            <a:endParaRPr lang="pt-BR" sz="1500" i="1" dirty="0"/>
          </a:p>
          <a:p>
            <a:pPr algn="just"/>
            <a:r>
              <a:rPr lang="pt-BR" sz="1500" dirty="0"/>
              <a:t>Pela geometria temos que a soma dos ângulos externos de um polígono é igual a 180° que multiplica o número de lados mais 2.</a:t>
            </a:r>
          </a:p>
          <a:p>
            <a:pPr marL="257175" indent="-257175" algn="just"/>
            <a:endParaRPr lang="pt-BR" sz="1500" dirty="0"/>
          </a:p>
          <a:p>
            <a:pPr marL="257175" indent="-257175" algn="just"/>
            <a:r>
              <a:rPr lang="pt-BR" sz="1500" dirty="0"/>
              <a:t>Se = 180° * (n+2) onde n é o número de lados do polígono</a:t>
            </a:r>
          </a:p>
          <a:p>
            <a:pPr marL="257175" indent="-257175" algn="just"/>
            <a:endParaRPr lang="pt-BR" sz="1500" dirty="0"/>
          </a:p>
          <a:p>
            <a:pPr marL="257175" indent="-257175" algn="just"/>
            <a:r>
              <a:rPr lang="pt-BR" sz="1500" dirty="0"/>
              <a:t>Assim Se = 180° * (4+2)      </a:t>
            </a:r>
            <a:r>
              <a:rPr lang="pt-BR" sz="1500" dirty="0">
                <a:sym typeface="Wingdings" pitchFamily="2" charset="2"/>
              </a:rPr>
              <a:t>   Se = 180° * 6       Se = </a:t>
            </a:r>
            <a:r>
              <a:rPr lang="pt-BR" sz="1500" dirty="0"/>
              <a:t> 1080°</a:t>
            </a:r>
          </a:p>
          <a:p>
            <a:pPr marL="257175" indent="-257175" algn="just"/>
            <a:endParaRPr lang="pt-BR" sz="1500" dirty="0"/>
          </a:p>
          <a:p>
            <a:pPr marL="257175" indent="-257175" algn="just"/>
            <a:r>
              <a:rPr lang="pt-BR" sz="1500" dirty="0"/>
              <a:t>Somando os ângulos medidos da poligonal implantada no campus temos:</a:t>
            </a:r>
          </a:p>
          <a:p>
            <a:pPr marL="257175" indent="-257175" algn="just"/>
            <a:endParaRPr lang="pt-BR" sz="1500" dirty="0"/>
          </a:p>
          <a:p>
            <a:pPr marL="257175" indent="-257175" algn="just"/>
            <a:r>
              <a:rPr lang="pt-BR" sz="1500" dirty="0"/>
              <a:t>278°30’18” + 302°49’01” + 234°16’21” + 264°27’00” = 1080°02’40”</a:t>
            </a:r>
          </a:p>
          <a:p>
            <a:pPr marL="257175" indent="-257175" algn="just"/>
            <a:endParaRPr lang="pt-BR" sz="1500" dirty="0"/>
          </a:p>
          <a:p>
            <a:pPr marL="257175" indent="-257175" algn="just"/>
            <a:endParaRPr lang="pt-BR" sz="1500" dirty="0"/>
          </a:p>
          <a:p>
            <a:pPr marL="257175" indent="-257175" algn="just"/>
            <a:r>
              <a:rPr lang="pt-BR" sz="1500" i="1" dirty="0"/>
              <a:t>4) Cálculo do erro angular de fechamento (Ea):</a:t>
            </a:r>
          </a:p>
          <a:p>
            <a:endParaRPr lang="pt-BR" sz="1500" dirty="0"/>
          </a:p>
          <a:p>
            <a:pPr marL="257175" indent="-257175" algn="just"/>
            <a:r>
              <a:rPr lang="pt-BR" sz="1500" i="1" dirty="0"/>
              <a:t>Ea = 1080°02’40” – 1080° = 02’40” = 160”</a:t>
            </a:r>
          </a:p>
          <a:p>
            <a:pPr marL="257175" indent="-257175" algn="just"/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1382914190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" y="8572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sz="135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" y="8572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sz="1350"/>
          </a:p>
        </p:txBody>
      </p:sp>
      <p:sp>
        <p:nvSpPr>
          <p:cNvPr id="8" name="Retângulo 7"/>
          <p:cNvSpPr/>
          <p:nvPr/>
        </p:nvSpPr>
        <p:spPr>
          <a:xfrm>
            <a:off x="1101145" y="1264528"/>
            <a:ext cx="78530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/>
            <a:r>
              <a:rPr lang="pt-BR" sz="1500" i="1" dirty="0"/>
              <a:t>5) Cálculo do erro angular  tolerável (Eat):</a:t>
            </a:r>
          </a:p>
          <a:p>
            <a:pPr marL="257175" indent="-257175" algn="just"/>
            <a:endParaRPr lang="pt-BR" sz="1500" i="1" dirty="0"/>
          </a:p>
          <a:p>
            <a:pPr marL="257175" indent="-257175" algn="just"/>
            <a:r>
              <a:rPr lang="pt-BR" sz="1500" dirty="0"/>
              <a:t>Esse erro é dado pela equação: Eat = 1,5’*</a:t>
            </a:r>
            <a:r>
              <a:rPr lang="pt-BR" sz="1500" dirty="0">
                <a:latin typeface="BankGothic Lt BT"/>
              </a:rPr>
              <a:t>√</a:t>
            </a:r>
            <a:r>
              <a:rPr lang="pt-BR" sz="1500" dirty="0"/>
              <a:t>n </a:t>
            </a:r>
          </a:p>
          <a:p>
            <a:pPr marL="257175" indent="-257175" algn="just"/>
            <a:endParaRPr lang="pt-BR" sz="1500" i="1" dirty="0"/>
          </a:p>
          <a:p>
            <a:pPr marL="257175" indent="-257175" algn="just"/>
            <a:r>
              <a:rPr lang="pt-BR" sz="1500" dirty="0"/>
              <a:t>Eat = 1,5’ * √4   </a:t>
            </a:r>
            <a:r>
              <a:rPr lang="pt-BR" sz="1500" dirty="0">
                <a:sym typeface="Wingdings" pitchFamily="2" charset="2"/>
              </a:rPr>
              <a:t>  Eat = 3’  = 180”     A poligonal medida está dentro do erro tolerável.</a:t>
            </a:r>
          </a:p>
          <a:p>
            <a:pPr marL="257175" indent="-257175" algn="just"/>
            <a:endParaRPr lang="pt-BR" sz="1500" dirty="0">
              <a:sym typeface="Wingdings" pitchFamily="2" charset="2"/>
            </a:endParaRPr>
          </a:p>
          <a:p>
            <a:pPr marL="257175" indent="-257175" algn="just"/>
            <a:endParaRPr lang="pt-BR" sz="1500" dirty="0">
              <a:sym typeface="Wingdings" pitchFamily="2" charset="2"/>
            </a:endParaRPr>
          </a:p>
          <a:p>
            <a:pPr marL="257175" indent="-257175" algn="just"/>
            <a:r>
              <a:rPr lang="pt-BR" sz="1500" i="1" dirty="0">
                <a:sym typeface="Wingdings" pitchFamily="2" charset="2"/>
              </a:rPr>
              <a:t>6) Distribuição do erro:</a:t>
            </a:r>
          </a:p>
          <a:p>
            <a:pPr marL="257175" indent="-257175" algn="just"/>
            <a:endParaRPr lang="pt-BR" sz="1500" i="1" dirty="0">
              <a:sym typeface="Wingdings" pitchFamily="2" charset="2"/>
            </a:endParaRPr>
          </a:p>
          <a:p>
            <a:pPr marL="257175" indent="-257175" algn="just"/>
            <a:r>
              <a:rPr lang="pt-BR" sz="1500" dirty="0">
                <a:sym typeface="Wingdings" pitchFamily="2" charset="2"/>
              </a:rPr>
              <a:t>Basta pegar o erro angular Ea e dividir pelo número de ângulos</a:t>
            </a:r>
          </a:p>
          <a:p>
            <a:pPr marL="257175" indent="-257175" algn="just"/>
            <a:endParaRPr lang="pt-BR" sz="1500" dirty="0">
              <a:sym typeface="Wingdings" pitchFamily="2" charset="2"/>
            </a:endParaRPr>
          </a:p>
          <a:p>
            <a:pPr marL="257175" indent="-257175" algn="just"/>
            <a:r>
              <a:rPr lang="pt-BR" sz="1500" dirty="0" err="1">
                <a:sym typeface="Wingdings" pitchFamily="2" charset="2"/>
              </a:rPr>
              <a:t>Ea</a:t>
            </a:r>
            <a:r>
              <a:rPr lang="pt-BR" sz="1500" dirty="0">
                <a:sym typeface="Wingdings" pitchFamily="2" charset="2"/>
              </a:rPr>
              <a:t>/n    160”/4 = 40”</a:t>
            </a:r>
          </a:p>
          <a:p>
            <a:pPr marL="257175" indent="-257175" algn="just"/>
            <a:endParaRPr lang="pt-BR" sz="1500" dirty="0">
              <a:sym typeface="Wingdings" pitchFamily="2" charset="2"/>
            </a:endParaRPr>
          </a:p>
          <a:p>
            <a:pPr marL="257175" indent="-257175" algn="just"/>
            <a:endParaRPr lang="pt-BR" sz="1500" dirty="0">
              <a:sym typeface="Wingdings" pitchFamily="2" charset="2"/>
            </a:endParaRPr>
          </a:p>
          <a:p>
            <a:pPr marL="257175" indent="-257175" algn="just"/>
            <a:r>
              <a:rPr lang="pt-BR" sz="1500" dirty="0">
                <a:sym typeface="Wingdings" pitchFamily="2" charset="2"/>
              </a:rPr>
              <a:t>Como o erro angular foi maior que o valor obtido na equação geométrica, temos que subtrair 40”</a:t>
            </a:r>
          </a:p>
          <a:p>
            <a:pPr marL="257175" indent="-257175" algn="just"/>
            <a:r>
              <a:rPr lang="pt-BR" sz="1500" dirty="0">
                <a:sym typeface="Wingdings" pitchFamily="2" charset="2"/>
              </a:rPr>
              <a:t>de cada ângulo medido.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1991171583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" y="8572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sz="135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" y="8572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sz="1350"/>
          </a:p>
        </p:txBody>
      </p:sp>
      <p:sp>
        <p:nvSpPr>
          <p:cNvPr id="10" name="Retângulo 9"/>
          <p:cNvSpPr/>
          <p:nvPr/>
        </p:nvSpPr>
        <p:spPr>
          <a:xfrm>
            <a:off x="2691248" y="1025386"/>
            <a:ext cx="4572000" cy="11310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350" dirty="0"/>
              <a:t>1 = 278°30‘18“ – 40” = 278°29’38”</a:t>
            </a:r>
          </a:p>
          <a:p>
            <a:r>
              <a:rPr lang="pt-BR" sz="1350" dirty="0"/>
              <a:t>2 = 302°49‘01“ – 40” = 302°48’21”</a:t>
            </a:r>
          </a:p>
          <a:p>
            <a:r>
              <a:rPr lang="pt-BR" sz="1350" dirty="0"/>
              <a:t>3 = 234°16‘21" – 40” = 234°15’41”			</a:t>
            </a:r>
          </a:p>
          <a:p>
            <a:r>
              <a:rPr lang="pt-BR" sz="1350" dirty="0"/>
              <a:t>4 = 264°27‘00" – 40” = 264°26’20”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 bright="-6000"/>
          </a:blip>
          <a:stretch>
            <a:fillRect/>
          </a:stretch>
        </p:blipFill>
        <p:spPr>
          <a:xfrm>
            <a:off x="1456005" y="1960177"/>
            <a:ext cx="5965504" cy="380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2439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863593"/>
            <a:ext cx="9144000" cy="353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dirty="0"/>
              <a:t>Etapas para o cálculo de poligonais por </a:t>
            </a:r>
            <a:r>
              <a:rPr lang="pt-BR" sz="2700" dirty="0" err="1"/>
              <a:t>taqueometria</a:t>
            </a:r>
            <a:endParaRPr lang="pt-BR" sz="2700" dirty="0"/>
          </a:p>
          <a:p>
            <a:pPr algn="ctr"/>
            <a:endParaRPr lang="pt-BR" sz="2700" dirty="0"/>
          </a:p>
          <a:p>
            <a:pPr algn="ctr"/>
            <a:endParaRPr lang="pt-BR" sz="750" dirty="0"/>
          </a:p>
          <a:p>
            <a:pPr marL="685800" indent="-685800">
              <a:buFont typeface="+mj-lt"/>
              <a:buAutoNum type="arabicPeriod"/>
            </a:pPr>
            <a:r>
              <a:rPr lang="pt-BR" sz="2700" dirty="0"/>
              <a:t>Calcular as distâncias:</a:t>
            </a:r>
          </a:p>
          <a:p>
            <a:r>
              <a:rPr lang="pt-BR" sz="2700" dirty="0"/>
              <a:t>DH = (FS-FI) * 100 * (cos </a:t>
            </a:r>
            <a:r>
              <a:rPr lang="el-GR" sz="2700" dirty="0"/>
              <a:t>α</a:t>
            </a:r>
            <a:r>
              <a:rPr lang="pt-BR" sz="2700" dirty="0"/>
              <a:t>)² ou (</a:t>
            </a:r>
            <a:r>
              <a:rPr lang="pt-BR" sz="2700" dirty="0" err="1"/>
              <a:t>sen</a:t>
            </a:r>
            <a:r>
              <a:rPr lang="pt-BR" sz="2700" dirty="0"/>
              <a:t> Z)²</a:t>
            </a:r>
          </a:p>
          <a:p>
            <a:endParaRPr lang="pt-BR" sz="2700" dirty="0"/>
          </a:p>
          <a:p>
            <a:r>
              <a:rPr lang="pt-BR" sz="2700" dirty="0"/>
              <a:t>2.     Calcular o erro e distribuir caso necessário</a:t>
            </a:r>
          </a:p>
          <a:p>
            <a:r>
              <a:rPr lang="pt-BR" sz="2700" dirty="0"/>
              <a:t>Sa = 180° * (n ± 2)      se ang. Interno = (n – 2)</a:t>
            </a:r>
          </a:p>
          <a:p>
            <a:r>
              <a:rPr lang="pt-BR" sz="2700" dirty="0"/>
              <a:t>                                      se ang. Externo = (n + 2)</a:t>
            </a:r>
            <a:endParaRPr lang="pt-BR" sz="3600" dirty="0"/>
          </a:p>
        </p:txBody>
      </p:sp>
      <p:sp>
        <p:nvSpPr>
          <p:cNvPr id="3" name="Retângulo 2"/>
          <p:cNvSpPr/>
          <p:nvPr/>
        </p:nvSpPr>
        <p:spPr>
          <a:xfrm>
            <a:off x="0" y="454552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700" dirty="0"/>
              <a:t>Para fins didáticos considerar</a:t>
            </a:r>
          </a:p>
          <a:p>
            <a:r>
              <a:rPr lang="pt-BR" sz="2700" dirty="0" err="1"/>
              <a:t>Eat</a:t>
            </a:r>
            <a:r>
              <a:rPr lang="pt-BR" sz="2700" dirty="0"/>
              <a:t> = 1,5’ * </a:t>
            </a:r>
            <a:r>
              <a:rPr lang="az-Cyrl-AZ" sz="2700" dirty="0"/>
              <a:t>Ѵ</a:t>
            </a:r>
            <a:r>
              <a:rPr lang="pt-BR" sz="27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951948537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863593"/>
            <a:ext cx="9144000" cy="5255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dirty="0"/>
              <a:t>Etapas para o cálculo de poligonais por </a:t>
            </a:r>
            <a:r>
              <a:rPr lang="pt-BR" sz="2700" dirty="0" err="1"/>
              <a:t>taqueometria</a:t>
            </a:r>
            <a:endParaRPr lang="pt-BR" sz="2700" dirty="0"/>
          </a:p>
          <a:p>
            <a:pPr algn="ctr"/>
            <a:endParaRPr lang="pt-BR" sz="2700" dirty="0"/>
          </a:p>
          <a:p>
            <a:pPr algn="ctr"/>
            <a:endParaRPr lang="pt-BR" sz="750" dirty="0"/>
          </a:p>
          <a:p>
            <a:r>
              <a:rPr lang="pt-BR" sz="2700" dirty="0"/>
              <a:t>3.    Calcular os azimutes:</a:t>
            </a:r>
          </a:p>
          <a:p>
            <a:r>
              <a:rPr lang="pt-BR" sz="2700" dirty="0"/>
              <a:t>                                                             AZ</a:t>
            </a:r>
            <a:r>
              <a:rPr lang="pt-BR" sz="2700" baseline="-25000" dirty="0"/>
              <a:t>JK</a:t>
            </a:r>
            <a:r>
              <a:rPr lang="pt-BR" sz="2700" dirty="0"/>
              <a:t> = AZ</a:t>
            </a:r>
            <a:r>
              <a:rPr lang="pt-BR" sz="2700" baseline="-25000" dirty="0"/>
              <a:t>IJ</a:t>
            </a:r>
            <a:r>
              <a:rPr lang="pt-BR" sz="2700" dirty="0"/>
              <a:t> + </a:t>
            </a:r>
            <a:r>
              <a:rPr lang="el-GR" sz="2700" dirty="0"/>
              <a:t>α</a:t>
            </a:r>
            <a:r>
              <a:rPr lang="pt-BR" sz="2700" baseline="-25000" dirty="0"/>
              <a:t>IJK</a:t>
            </a:r>
            <a:r>
              <a:rPr lang="pt-BR" sz="2700" dirty="0"/>
              <a:t> + análise</a:t>
            </a:r>
          </a:p>
          <a:p>
            <a:r>
              <a:rPr lang="pt-BR" sz="2700" baseline="-25000" dirty="0"/>
              <a:t>                                                                                            Análise:   A &lt; 180°            A + 180°</a:t>
            </a:r>
          </a:p>
          <a:p>
            <a:r>
              <a:rPr lang="pt-BR" sz="2700" baseline="-25000" dirty="0"/>
              <a:t>                                                                                                 180° &lt; A &lt; 540°            A - 180°</a:t>
            </a:r>
          </a:p>
          <a:p>
            <a:r>
              <a:rPr lang="pt-BR" sz="2700" baseline="-25000" dirty="0"/>
              <a:t>                                                                                                             A &gt; 540°             A - 540°</a:t>
            </a:r>
          </a:p>
          <a:p>
            <a:r>
              <a:rPr lang="pt-BR" sz="2700" dirty="0"/>
              <a:t>                                                                          </a:t>
            </a:r>
          </a:p>
          <a:p>
            <a:r>
              <a:rPr lang="pt-BR" sz="2700" dirty="0"/>
              <a:t>4.     Calcular as coordenadas dos vértices:</a:t>
            </a:r>
          </a:p>
          <a:p>
            <a:endParaRPr lang="pt-BR" dirty="0"/>
          </a:p>
          <a:p>
            <a:r>
              <a:rPr lang="pt-BR" sz="3000" dirty="0"/>
              <a:t>		X</a:t>
            </a:r>
            <a:r>
              <a:rPr lang="pt-BR" sz="3000" baseline="-25000" dirty="0"/>
              <a:t>J</a:t>
            </a:r>
            <a:r>
              <a:rPr lang="pt-BR" sz="3000" dirty="0"/>
              <a:t> = X</a:t>
            </a:r>
            <a:r>
              <a:rPr lang="pt-BR" sz="3000" baseline="-25000" dirty="0"/>
              <a:t>I</a:t>
            </a:r>
            <a:r>
              <a:rPr lang="pt-BR" sz="3000" dirty="0"/>
              <a:t> + DH</a:t>
            </a:r>
            <a:r>
              <a:rPr lang="pt-BR" sz="3000" baseline="-25000" dirty="0"/>
              <a:t>IJ</a:t>
            </a:r>
            <a:r>
              <a:rPr lang="pt-BR" sz="3000" dirty="0"/>
              <a:t> * </a:t>
            </a:r>
            <a:r>
              <a:rPr lang="pt-BR" sz="3000" dirty="0" err="1"/>
              <a:t>sen</a:t>
            </a:r>
            <a:r>
              <a:rPr lang="pt-BR" sz="3000" dirty="0"/>
              <a:t> AZ</a:t>
            </a:r>
            <a:r>
              <a:rPr lang="pt-BR" sz="3000" baseline="-25000" dirty="0"/>
              <a:t>IJ</a:t>
            </a:r>
          </a:p>
          <a:p>
            <a:endParaRPr lang="pt-BR" sz="3000" baseline="-25000" dirty="0"/>
          </a:p>
          <a:p>
            <a:r>
              <a:rPr lang="pt-BR" sz="3000" dirty="0"/>
              <a:t>		Y</a:t>
            </a:r>
            <a:r>
              <a:rPr lang="pt-BR" sz="3000" baseline="-25000" dirty="0"/>
              <a:t>J</a:t>
            </a:r>
            <a:r>
              <a:rPr lang="pt-BR" sz="3000" dirty="0"/>
              <a:t> = Y</a:t>
            </a:r>
            <a:r>
              <a:rPr lang="pt-BR" sz="3000" baseline="-25000" dirty="0"/>
              <a:t>I</a:t>
            </a:r>
            <a:r>
              <a:rPr lang="pt-BR" sz="3000" dirty="0"/>
              <a:t> + DH</a:t>
            </a:r>
            <a:r>
              <a:rPr lang="pt-BR" sz="3000" baseline="-25000" dirty="0"/>
              <a:t>IJ</a:t>
            </a:r>
            <a:r>
              <a:rPr lang="pt-BR" sz="3000" dirty="0"/>
              <a:t> * cos AZ</a:t>
            </a:r>
            <a:r>
              <a:rPr lang="pt-BR" sz="3000" baseline="-25000" dirty="0"/>
              <a:t>IJ</a:t>
            </a:r>
          </a:p>
          <a:p>
            <a:endParaRPr lang="pt-BR" sz="2100" baseline="-25000" dirty="0"/>
          </a:p>
        </p:txBody>
      </p:sp>
      <p:grpSp>
        <p:nvGrpSpPr>
          <p:cNvPr id="18" name="Grupo 17"/>
          <p:cNvGrpSpPr/>
          <p:nvPr/>
        </p:nvGrpSpPr>
        <p:grpSpPr>
          <a:xfrm>
            <a:off x="476251" y="2246021"/>
            <a:ext cx="3346451" cy="1502977"/>
            <a:chOff x="635000" y="1851694"/>
            <a:chExt cx="4461935" cy="2003969"/>
          </a:xfrm>
        </p:grpSpPr>
        <p:grpSp>
          <p:nvGrpSpPr>
            <p:cNvPr id="11" name="Grupo 10"/>
            <p:cNvGrpSpPr/>
            <p:nvPr/>
          </p:nvGrpSpPr>
          <p:grpSpPr>
            <a:xfrm>
              <a:off x="753533" y="1930400"/>
              <a:ext cx="4207934" cy="1261533"/>
              <a:chOff x="753533" y="1930400"/>
              <a:chExt cx="4207934" cy="1261533"/>
            </a:xfrm>
          </p:grpSpPr>
          <p:cxnSp>
            <p:nvCxnSpPr>
              <p:cNvPr id="5" name="Conector reto 4"/>
              <p:cNvCxnSpPr/>
              <p:nvPr/>
            </p:nvCxnSpPr>
            <p:spPr>
              <a:xfrm flipV="1">
                <a:off x="753533" y="1938868"/>
                <a:ext cx="2048934" cy="125306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ector reto 7"/>
              <p:cNvCxnSpPr/>
              <p:nvPr/>
            </p:nvCxnSpPr>
            <p:spPr>
              <a:xfrm>
                <a:off x="2794000" y="1930400"/>
                <a:ext cx="2167467" cy="12615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CaixaDeTexto 11"/>
            <p:cNvSpPr txBox="1"/>
            <p:nvPr/>
          </p:nvSpPr>
          <p:spPr>
            <a:xfrm>
              <a:off x="635000" y="3178555"/>
              <a:ext cx="28786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700" dirty="0"/>
                <a:t>I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2633133" y="1938869"/>
              <a:ext cx="28786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700" dirty="0"/>
                <a:t>J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4809068" y="3085320"/>
              <a:ext cx="28786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700" dirty="0"/>
                <a:t>K</a:t>
              </a:r>
            </a:p>
          </p:txBody>
        </p:sp>
        <p:sp>
          <p:nvSpPr>
            <p:cNvPr id="15" name="Elipse 14"/>
            <p:cNvSpPr/>
            <p:nvPr/>
          </p:nvSpPr>
          <p:spPr>
            <a:xfrm>
              <a:off x="702732" y="3104759"/>
              <a:ext cx="169334" cy="17434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16" name="Elipse 15"/>
            <p:cNvSpPr/>
            <p:nvPr/>
          </p:nvSpPr>
          <p:spPr>
            <a:xfrm>
              <a:off x="2717800" y="1851694"/>
              <a:ext cx="169334" cy="17434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17" name="Elipse 16"/>
            <p:cNvSpPr/>
            <p:nvPr/>
          </p:nvSpPr>
          <p:spPr>
            <a:xfrm>
              <a:off x="4876800" y="3085320"/>
              <a:ext cx="169334" cy="17434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</p:grpSp>
      <p:sp>
        <p:nvSpPr>
          <p:cNvPr id="19" name="Seta para a direita 18"/>
          <p:cNvSpPr/>
          <p:nvPr/>
        </p:nvSpPr>
        <p:spPr>
          <a:xfrm>
            <a:off x="6534150" y="2796149"/>
            <a:ext cx="431800" cy="182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0" name="Seta para a direita 19"/>
          <p:cNvSpPr/>
          <p:nvPr/>
        </p:nvSpPr>
        <p:spPr>
          <a:xfrm>
            <a:off x="6534150" y="3080240"/>
            <a:ext cx="431800" cy="182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1" name="Seta para a direita 20"/>
          <p:cNvSpPr/>
          <p:nvPr/>
        </p:nvSpPr>
        <p:spPr>
          <a:xfrm>
            <a:off x="6534150" y="3359560"/>
            <a:ext cx="431800" cy="182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152430910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D84B935-7A09-41CE-B7E8-1F105BAA783F}"/>
              </a:ext>
            </a:extLst>
          </p:cNvPr>
          <p:cNvSpPr txBox="1"/>
          <p:nvPr/>
        </p:nvSpPr>
        <p:spPr>
          <a:xfrm>
            <a:off x="349567" y="304800"/>
            <a:ext cx="8444865" cy="2475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8395">
              <a:lnSpc>
                <a:spcPct val="100000"/>
              </a:lnSpc>
            </a:pPr>
            <a:r>
              <a:rPr sz="2000" b="1" spc="5" dirty="0">
                <a:latin typeface="Arial"/>
                <a:cs typeface="Arial"/>
              </a:rPr>
              <a:t>Im</a:t>
            </a:r>
            <a:r>
              <a:rPr sz="2000" b="1" spc="15" dirty="0">
                <a:latin typeface="Arial"/>
                <a:cs typeface="Arial"/>
              </a:rPr>
              <a:t>po</a:t>
            </a:r>
            <a:r>
              <a:rPr sz="2000" b="1" spc="0" dirty="0">
                <a:latin typeface="Arial"/>
                <a:cs typeface="Arial"/>
              </a:rPr>
              <a:t>r</a:t>
            </a:r>
            <a:r>
              <a:rPr sz="2000" b="1" spc="20" dirty="0">
                <a:latin typeface="Arial"/>
                <a:cs typeface="Arial"/>
              </a:rPr>
              <a:t>t</a:t>
            </a:r>
            <a:r>
              <a:rPr sz="2000" b="1" spc="0" dirty="0">
                <a:latin typeface="Arial"/>
                <a:cs typeface="Arial"/>
              </a:rPr>
              <a:t>â</a:t>
            </a:r>
            <a:r>
              <a:rPr sz="2000" b="1" spc="15" dirty="0">
                <a:latin typeface="Arial"/>
                <a:cs typeface="Arial"/>
              </a:rPr>
              <a:t>n</a:t>
            </a:r>
            <a:r>
              <a:rPr sz="2000" b="1" spc="0" dirty="0">
                <a:latin typeface="Arial"/>
                <a:cs typeface="Arial"/>
              </a:rPr>
              <a:t>c</a:t>
            </a:r>
            <a:r>
              <a:rPr sz="2000" b="1" spc="5" dirty="0">
                <a:latin typeface="Arial"/>
                <a:cs typeface="Arial"/>
              </a:rPr>
              <a:t>i</a:t>
            </a:r>
            <a:r>
              <a:rPr sz="2000" b="1" spc="-15" dirty="0">
                <a:latin typeface="Arial"/>
                <a:cs typeface="Arial"/>
              </a:rPr>
              <a:t>a</a:t>
            </a:r>
            <a:r>
              <a:rPr sz="2000" b="1" spc="60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d</a:t>
            </a:r>
            <a:r>
              <a:rPr sz="2000" b="1" spc="-15" dirty="0">
                <a:latin typeface="Arial"/>
                <a:cs typeface="Arial"/>
              </a:rPr>
              <a:t>a</a:t>
            </a:r>
            <a:r>
              <a:rPr sz="2000" b="1" spc="60" dirty="0">
                <a:latin typeface="Arial"/>
                <a:cs typeface="Arial"/>
              </a:rPr>
              <a:t> </a:t>
            </a:r>
            <a:r>
              <a:rPr sz="2000" b="1" spc="-105" dirty="0">
                <a:latin typeface="Arial"/>
                <a:cs typeface="Arial"/>
              </a:rPr>
              <a:t>T</a:t>
            </a:r>
            <a:r>
              <a:rPr sz="2000" b="1" spc="15" dirty="0">
                <a:latin typeface="Arial"/>
                <a:cs typeface="Arial"/>
              </a:rPr>
              <a:t>opog</a:t>
            </a:r>
            <a:r>
              <a:rPr sz="2000" b="1" spc="0" dirty="0">
                <a:latin typeface="Arial"/>
                <a:cs typeface="Arial"/>
              </a:rPr>
              <a:t>ra</a:t>
            </a:r>
            <a:r>
              <a:rPr sz="2000" b="1" spc="20" dirty="0">
                <a:latin typeface="Arial"/>
                <a:cs typeface="Arial"/>
              </a:rPr>
              <a:t>f</a:t>
            </a:r>
            <a:r>
              <a:rPr sz="2000" b="1" spc="5" dirty="0">
                <a:latin typeface="Arial"/>
                <a:cs typeface="Arial"/>
              </a:rPr>
              <a:t>i</a:t>
            </a:r>
            <a:r>
              <a:rPr sz="2000" b="1" spc="-15" dirty="0">
                <a:latin typeface="Arial"/>
                <a:cs typeface="Arial"/>
              </a:rPr>
              <a:t>a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400"/>
              </a:lnSpc>
              <a:spcBef>
                <a:spcPts val="87"/>
              </a:spcBef>
            </a:pPr>
            <a:endParaRPr sz="1400" dirty="0"/>
          </a:p>
          <a:p>
            <a:pPr marL="299720" marR="6350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2000" spc="-10" dirty="0">
                <a:latin typeface="Calibri"/>
                <a:cs typeface="Calibri"/>
              </a:rPr>
              <a:t>É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qu</a:t>
            </a:r>
            <a:r>
              <a:rPr sz="2000" spc="-10" dirty="0">
                <a:latin typeface="Calibri"/>
                <a:cs typeface="Calibri"/>
              </a:rPr>
              <a:t>al</a:t>
            </a:r>
            <a:r>
              <a:rPr sz="2000" spc="-5" dirty="0">
                <a:latin typeface="Calibri"/>
                <a:cs typeface="Calibri"/>
              </a:rPr>
              <a:t>qu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j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qu</a:t>
            </a:r>
            <a:r>
              <a:rPr sz="2000" spc="-10" dirty="0">
                <a:latin typeface="Calibri"/>
                <a:cs typeface="Calibri"/>
              </a:rPr>
              <a:t>al</a:t>
            </a:r>
            <a:r>
              <a:rPr sz="2000" spc="-5" dirty="0">
                <a:latin typeface="Calibri"/>
                <a:cs typeface="Calibri"/>
              </a:rPr>
              <a:t>qu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ob</a:t>
            </a:r>
            <a:r>
              <a:rPr sz="2000" spc="-6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li</a:t>
            </a:r>
            <a:r>
              <a:rPr sz="2000" spc="-30" dirty="0">
                <a:latin typeface="Calibri"/>
                <a:cs typeface="Calibri"/>
              </a:rPr>
              <a:t>z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da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por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40" dirty="0">
                <a:latin typeface="Calibri"/>
                <a:cs typeface="Calibri"/>
              </a:rPr>
              <a:t>g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h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os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ou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qui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;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400"/>
              </a:lnSpc>
              <a:spcBef>
                <a:spcPts val="0"/>
              </a:spcBef>
            </a:pPr>
            <a:endParaRPr sz="1400" dirty="0"/>
          </a:p>
          <a:p>
            <a:pPr marL="13335" marR="6350" indent="-635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E</a:t>
            </a:r>
            <a:r>
              <a:rPr sz="2000" spc="-60" dirty="0">
                <a:latin typeface="Calibri"/>
                <a:cs typeface="Calibri"/>
              </a:rPr>
              <a:t>x</a:t>
            </a:r>
            <a:r>
              <a:rPr sz="2000" spc="-25" dirty="0">
                <a:latin typeface="Calibri"/>
                <a:cs typeface="Calibri"/>
              </a:rPr>
              <a:t>em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10" dirty="0">
                <a:latin typeface="Calibri"/>
                <a:cs typeface="Calibri"/>
              </a:rPr>
              <a:t>lo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: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ob</a:t>
            </a:r>
            <a:r>
              <a:rPr sz="2000" spc="-60" dirty="0">
                <a:latin typeface="Calibri"/>
                <a:cs typeface="Calibri"/>
              </a:rPr>
              <a:t>r</a:t>
            </a:r>
            <a:r>
              <a:rPr sz="2000" spc="15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v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á</a:t>
            </a:r>
            <a:r>
              <a:rPr sz="2000" spc="1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15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nú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spc="10" dirty="0">
                <a:latin typeface="Calibri"/>
                <a:cs typeface="Calibri"/>
              </a:rPr>
              <a:t>l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os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bi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15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ci</a:t>
            </a:r>
            <a:r>
              <a:rPr sz="2000" spc="-10" dirty="0">
                <a:latin typeface="Calibri"/>
                <a:cs typeface="Calibri"/>
              </a:rPr>
              <a:t>on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10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10" dirty="0">
                <a:latin typeface="Calibri"/>
                <a:cs typeface="Calibri"/>
              </a:rPr>
              <a:t>i</a:t>
            </a:r>
            <a:r>
              <a:rPr sz="2000" spc="-20" dirty="0">
                <a:latin typeface="Calibri"/>
                <a:cs typeface="Calibri"/>
              </a:rPr>
              <a:t>f</a:t>
            </a:r>
            <a:r>
              <a:rPr sz="2000" spc="-10" dirty="0">
                <a:latin typeface="Calibri"/>
                <a:cs typeface="Calibri"/>
              </a:rPr>
              <a:t>í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io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opor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hid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-15" dirty="0">
                <a:latin typeface="Calibri"/>
                <a:cs typeface="Calibri"/>
              </a:rPr>
              <a:t>g</a:t>
            </a:r>
            <a:r>
              <a:rPr sz="2000" spc="-6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f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a, u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15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hid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20" dirty="0">
                <a:latin typeface="Calibri"/>
                <a:cs typeface="Calibri"/>
              </a:rPr>
              <a:t>é</a:t>
            </a:r>
            <a:r>
              <a:rPr sz="2000" spc="-5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10" dirty="0">
                <a:latin typeface="Calibri"/>
                <a:cs typeface="Calibri"/>
              </a:rPr>
              <a:t>i</a:t>
            </a:r>
            <a:r>
              <a:rPr sz="2000" spc="-40" dirty="0">
                <a:latin typeface="Calibri"/>
                <a:cs typeface="Calibri"/>
              </a:rPr>
              <a:t>c</a:t>
            </a:r>
            <a:r>
              <a:rPr sz="2000" spc="15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3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l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spc="-10" dirty="0">
                <a:latin typeface="Calibri"/>
                <a:cs typeface="Calibri"/>
              </a:rPr>
              <a:t>uni</a:t>
            </a:r>
            <a:r>
              <a:rPr sz="2000" spc="-4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ç</a:t>
            </a:r>
            <a:r>
              <a:rPr sz="2000" spc="10" dirty="0">
                <a:latin typeface="Calibri"/>
                <a:cs typeface="Calibri"/>
              </a:rPr>
              <a:t>õ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i</a:t>
            </a:r>
            <a:r>
              <a:rPr sz="2000" spc="-4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-25" dirty="0">
                <a:latin typeface="Calibri"/>
                <a:cs typeface="Calibri"/>
              </a:rPr>
              <a:t>em</a:t>
            </a:r>
            <a:r>
              <a:rPr sz="2000" spc="2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á</a:t>
            </a:r>
            <a:r>
              <a:rPr sz="2000" spc="-15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4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2000" spc="-40" dirty="0">
                <a:latin typeface="Calibri"/>
                <a:cs typeface="Calibri"/>
              </a:rPr>
              <a:t>g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6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g</a:t>
            </a:r>
            <a:r>
              <a:rPr sz="2000" spc="10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spc="-6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, </a:t>
            </a:r>
            <a:r>
              <a:rPr sz="2000" spc="-10" dirty="0">
                <a:latin typeface="Calibri"/>
                <a:cs typeface="Calibri"/>
              </a:rPr>
              <a:t>irri</a:t>
            </a:r>
            <a:r>
              <a:rPr sz="2000" spc="-60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ç</a:t>
            </a:r>
            <a:r>
              <a:rPr sz="2000" spc="-5" dirty="0">
                <a:latin typeface="Calibri"/>
                <a:cs typeface="Calibri"/>
              </a:rPr>
              <a:t>ã</a:t>
            </a:r>
            <a:r>
              <a:rPr sz="2000" spc="-6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na</a:t>
            </a:r>
            <a:r>
              <a:rPr sz="2000" spc="-40" dirty="0">
                <a:latin typeface="Calibri"/>
                <a:cs typeface="Calibri"/>
              </a:rPr>
              <a:t>g</a:t>
            </a:r>
            <a:r>
              <a:rPr sz="2000" spc="-25" dirty="0">
                <a:latin typeface="Calibri"/>
                <a:cs typeface="Calibri"/>
              </a:rPr>
              <a:t>em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m</a:t>
            </a:r>
            <a:r>
              <a:rPr sz="2000" spc="-10" dirty="0">
                <a:latin typeface="Calibri"/>
                <a:cs typeface="Calibri"/>
              </a:rPr>
              <a:t>in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BDB81CF2-EC14-4285-9D53-CFABE81D52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837406"/>
              </p:ext>
            </p:extLst>
          </p:nvPr>
        </p:nvGraphicFramePr>
        <p:xfrm>
          <a:off x="228600" y="2971800"/>
          <a:ext cx="8469899" cy="19191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3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374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Wingdings"/>
                          <a:cs typeface="Wingdings"/>
                        </a:rPr>
                        <a:t></a:t>
                      </a:r>
                      <a:endParaRPr sz="2000">
                        <a:latin typeface="Wingdings"/>
                        <a:cs typeface="Wingding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j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0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un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ç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ã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t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ob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qu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ss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;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22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Wingdings"/>
                          <a:cs typeface="Wingdings"/>
                        </a:rPr>
                        <a:t></a:t>
                      </a:r>
                      <a:endParaRPr sz="2000">
                        <a:latin typeface="Wingdings"/>
                        <a:cs typeface="Wingding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marR="46990" indent="0">
                        <a:lnSpc>
                          <a:spcPct val="100000"/>
                        </a:lnSpc>
                      </a:pPr>
                      <a:r>
                        <a:rPr sz="2000" spc="-3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 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é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odo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 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 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tr</a:t>
                      </a:r>
                      <a:r>
                        <a:rPr sz="2000" spc="3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me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 </a:t>
                      </a:r>
                      <a:r>
                        <a:rPr sz="20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qu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3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m 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2000" spc="-30" dirty="0" err="1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5" dirty="0" err="1">
                          <a:latin typeface="Calibri"/>
                          <a:cs typeface="Calibri"/>
                        </a:rPr>
                        <a:t>onh</a:t>
                      </a:r>
                      <a:r>
                        <a:rPr sz="2000" spc="-10" dirty="0" err="1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5" dirty="0" err="1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20" dirty="0" err="1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15" dirty="0" err="1">
                          <a:latin typeface="Calibri"/>
                          <a:cs typeface="Calibri"/>
                        </a:rPr>
                        <a:t>m</a:t>
                      </a:r>
                      <a:r>
                        <a:rPr sz="2000" spc="-10" dirty="0" err="1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15" dirty="0" err="1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-20" dirty="0" err="1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dirty="0" err="1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ç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ão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2000" spc="10" dirty="0">
                          <a:latin typeface="Calibri"/>
                          <a:cs typeface="Calibri"/>
                        </a:rPr>
                        <a:t>do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351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Wingdings"/>
                          <a:cs typeface="Wingdings"/>
                        </a:rPr>
                        <a:t></a:t>
                      </a:r>
                      <a:endParaRPr sz="2000">
                        <a:latin typeface="Wingdings"/>
                        <a:cs typeface="Wingding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ap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17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li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á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0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ob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2">
            <a:extLst>
              <a:ext uri="{FF2B5EF4-FFF2-40B4-BE49-F238E27FC236}">
                <a16:creationId xmlns:a16="http://schemas.microsoft.com/office/drawing/2014/main" id="{25F9CF6B-BF63-4373-A7B1-1E19F029C19D}"/>
              </a:ext>
            </a:extLst>
          </p:cNvPr>
          <p:cNvSpPr txBox="1"/>
          <p:nvPr/>
        </p:nvSpPr>
        <p:spPr>
          <a:xfrm>
            <a:off x="228600" y="4572000"/>
            <a:ext cx="8446770" cy="936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400"/>
              </a:lnSpc>
              <a:spcBef>
                <a:spcPts val="87"/>
              </a:spcBef>
            </a:pPr>
            <a:endParaRPr sz="1400" dirty="0"/>
          </a:p>
          <a:p>
            <a:pPr marL="298450" marR="6350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  <a:tab pos="695325" algn="l"/>
                <a:tab pos="1649095" algn="l"/>
                <a:tab pos="2035810" algn="l"/>
                <a:tab pos="3230880" algn="l"/>
                <a:tab pos="4839970" algn="l"/>
                <a:tab pos="6583680" algn="l"/>
                <a:tab pos="6836409" algn="l"/>
                <a:tab pos="7814945" algn="l"/>
                <a:tab pos="8204834" algn="l"/>
              </a:tabLst>
            </a:pPr>
            <a:r>
              <a:rPr lang="pt-BR" sz="2000" spc="-15" dirty="0">
                <a:latin typeface="Calibri"/>
                <a:cs typeface="Calibri"/>
              </a:rPr>
              <a:t> </a:t>
            </a:r>
            <a:r>
              <a:rPr sz="2000" spc="-15" dirty="0" err="1">
                <a:latin typeface="Calibri"/>
                <a:cs typeface="Calibri"/>
              </a:rPr>
              <a:t>Os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30" dirty="0">
                <a:latin typeface="Calibri"/>
                <a:cs typeface="Calibri"/>
              </a:rPr>
              <a:t>a</a:t>
            </a:r>
            <a:r>
              <a:rPr sz="2000" spc="-5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-40" dirty="0">
                <a:latin typeface="Calibri"/>
                <a:cs typeface="Calibri"/>
              </a:rPr>
              <a:t>ç</a:t>
            </a:r>
            <a:r>
              <a:rPr sz="2000" spc="1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opo</a:t>
            </a:r>
            <a:r>
              <a:rPr sz="2000" spc="-15" dirty="0">
                <a:latin typeface="Calibri"/>
                <a:cs typeface="Calibri"/>
              </a:rPr>
              <a:t>g</a:t>
            </a:r>
            <a:r>
              <a:rPr sz="2000" spc="-6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f</a:t>
            </a:r>
            <a:r>
              <a:rPr sz="2000" spc="-10" dirty="0">
                <a:latin typeface="Calibri"/>
                <a:cs typeface="Calibri"/>
              </a:rPr>
              <a:t>ia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15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u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ma</a:t>
            </a:r>
            <a:r>
              <a:rPr sz="2000" spc="-10" dirty="0">
                <a:latin typeface="Calibri"/>
                <a:cs typeface="Calibri"/>
              </a:rPr>
              <a:t>ti</a:t>
            </a:r>
            <a:r>
              <a:rPr sz="2000" spc="-30" dirty="0">
                <a:latin typeface="Calibri"/>
                <a:cs typeface="Calibri"/>
              </a:rPr>
              <a:t>z</a:t>
            </a:r>
            <a:r>
              <a:rPr sz="2000" spc="-5" dirty="0">
                <a:latin typeface="Calibri"/>
                <a:cs typeface="Calibri"/>
              </a:rPr>
              <a:t>ada,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50" dirty="0">
                <a:latin typeface="Calibri"/>
                <a:cs typeface="Calibri"/>
              </a:rPr>
              <a:t>v</a:t>
            </a:r>
            <a:r>
              <a:rPr sz="2000" spc="-10" dirty="0">
                <a:latin typeface="Calibri"/>
                <a:cs typeface="Calibri"/>
              </a:rPr>
              <a:t>olu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iona</a:t>
            </a:r>
            <a:r>
              <a:rPr sz="2000" spc="-6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3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	se</a:t>
            </a:r>
            <a:r>
              <a:rPr sz="2000" spc="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ob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18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ss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 a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-3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-55" dirty="0">
                <a:latin typeface="Calibri"/>
                <a:cs typeface="Calibri"/>
              </a:rPr>
              <a:t>z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na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</a:t>
            </a:r>
            <a:r>
              <a:rPr sz="2000" spc="-70" dirty="0">
                <a:latin typeface="Calibri"/>
                <a:cs typeface="Calibri"/>
              </a:rPr>
              <a:t>f</a:t>
            </a:r>
            <a:r>
              <a:rPr sz="2000" spc="-10" dirty="0">
                <a:latin typeface="Calibri"/>
                <a:cs typeface="Calibri"/>
              </a:rPr>
              <a:t>or</a:t>
            </a:r>
            <a:r>
              <a:rPr sz="2000" spc="-3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ç</a:t>
            </a:r>
            <a:r>
              <a:rPr sz="2000" spc="-10" dirty="0">
                <a:latin typeface="Calibri"/>
                <a:cs typeface="Calibri"/>
              </a:rPr>
              <a:t>õ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ob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72C0424E-46B2-4DF2-B28B-C140205E5FBC}"/>
              </a:ext>
            </a:extLst>
          </p:cNvPr>
          <p:cNvSpPr txBox="1"/>
          <p:nvPr/>
        </p:nvSpPr>
        <p:spPr>
          <a:xfrm>
            <a:off x="227965" y="5613400"/>
            <a:ext cx="8447405" cy="939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6350" indent="-285750" algn="just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lang="pt-BR" sz="2000" spc="-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g</a:t>
            </a:r>
            <a:r>
              <a:rPr sz="2000" spc="-6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nt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g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-2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au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ç</a:t>
            </a:r>
            <a:r>
              <a:rPr sz="2000" spc="-5" dirty="0">
                <a:latin typeface="Calibri"/>
                <a:cs typeface="Calibri"/>
              </a:rPr>
              <a:t>ã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-6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á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3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po</a:t>
            </a:r>
            <a:r>
              <a:rPr sz="2000" spc="-15" dirty="0">
                <a:latin typeface="Calibri"/>
                <a:cs typeface="Calibri"/>
              </a:rPr>
              <a:t>g</a:t>
            </a:r>
            <a:r>
              <a:rPr sz="2000" spc="-6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f</a:t>
            </a:r>
            <a:r>
              <a:rPr sz="2000" spc="-10" dirty="0">
                <a:latin typeface="Calibri"/>
                <a:cs typeface="Calibri"/>
              </a:rPr>
              <a:t>ia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é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7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ilid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15" dirty="0">
                <a:latin typeface="Calibri"/>
                <a:cs typeface="Calibri"/>
              </a:rPr>
              <a:t>d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u</a:t>
            </a:r>
            <a:r>
              <a:rPr sz="2000" spc="-25" dirty="0">
                <a:latin typeface="Calibri"/>
                <a:cs typeface="Calibri"/>
              </a:rPr>
              <a:t>me</a:t>
            </a:r>
            <a:r>
              <a:rPr sz="2000" spc="-30" dirty="0">
                <a:latin typeface="Calibri"/>
                <a:cs typeface="Calibri"/>
              </a:rPr>
              <a:t>nt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</a:t>
            </a:r>
            <a:r>
              <a:rPr sz="2000" spc="-60" dirty="0">
                <a:latin typeface="Calibri"/>
                <a:cs typeface="Calibri"/>
              </a:rPr>
              <a:t>r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spc="10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ã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m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qu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os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15" dirty="0">
                <a:latin typeface="Calibri"/>
                <a:cs typeface="Calibri"/>
              </a:rPr>
              <a:t>g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h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iros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á</a:t>
            </a:r>
            <a:r>
              <a:rPr sz="2000" spc="-10" dirty="0">
                <a:latin typeface="Calibri"/>
                <a:cs typeface="Calibri"/>
              </a:rPr>
              <a:t>ri</a:t>
            </a:r>
            <a:r>
              <a:rPr sz="2000" spc="15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á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 pud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6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m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-35" dirty="0">
                <a:latin typeface="Calibri"/>
                <a:cs typeface="Calibri"/>
              </a:rPr>
              <a:t>n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45" dirty="0">
                <a:latin typeface="Calibri"/>
                <a:cs typeface="Calibri"/>
              </a:rPr>
              <a:t>e</a:t>
            </a:r>
            <a:r>
              <a:rPr sz="2000" spc="-6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u</a:t>
            </a:r>
            <a:r>
              <a:rPr sz="2000" spc="-40" dirty="0">
                <a:latin typeface="Calibri"/>
                <a:cs typeface="Calibri"/>
              </a:rPr>
              <a:t>ç</a:t>
            </a:r>
            <a:r>
              <a:rPr sz="2000" spc="-5" dirty="0">
                <a:latin typeface="Calibri"/>
                <a:cs typeface="Calibri"/>
              </a:rPr>
              <a:t>ã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me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u</a:t>
            </a:r>
            <a:r>
              <a:rPr sz="2000" spc="-6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ç</a:t>
            </a:r>
            <a:r>
              <a:rPr sz="2000" spc="-10" dirty="0">
                <a:latin typeface="Calibri"/>
                <a:cs typeface="Calibri"/>
              </a:rPr>
              <a:t>õ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22861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857251"/>
            <a:ext cx="9144000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100" dirty="0">
                <a:solidFill>
                  <a:srgbClr val="FF0000"/>
                </a:solidFill>
              </a:rPr>
              <a:t>Exercício prático: vídeo gravado no </a:t>
            </a:r>
            <a:r>
              <a:rPr lang="pt-BR" sz="2100" dirty="0" err="1">
                <a:solidFill>
                  <a:srgbClr val="FF0000"/>
                </a:solidFill>
              </a:rPr>
              <a:t>Ifes</a:t>
            </a:r>
            <a:r>
              <a:rPr lang="pt-BR" sz="2100" dirty="0">
                <a:solidFill>
                  <a:srgbClr val="FF0000"/>
                </a:solidFill>
              </a:rPr>
              <a:t> – campus Alegre. </a:t>
            </a:r>
          </a:p>
          <a:p>
            <a:pPr algn="just"/>
            <a:endParaRPr lang="pt-BR" sz="750" dirty="0"/>
          </a:p>
          <a:p>
            <a:pPr algn="just"/>
            <a:r>
              <a:rPr lang="pt-BR" sz="2100" dirty="0"/>
              <a:t>De posse dos dados obtidos em campo com taqueômetro, efetue todos os cálculos topográficos.  </a:t>
            </a:r>
          </a:p>
          <a:p>
            <a:pPr algn="just"/>
            <a:endParaRPr lang="pt-BR" sz="2100" dirty="0"/>
          </a:p>
          <a:p>
            <a:pPr algn="just"/>
            <a:endParaRPr lang="pt-BR" sz="21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7986" t="15153" r="41736" b="16837"/>
          <a:stretch/>
        </p:blipFill>
        <p:spPr>
          <a:xfrm>
            <a:off x="171450" y="1962149"/>
            <a:ext cx="3435350" cy="373388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650" y="1613694"/>
            <a:ext cx="5369350" cy="438705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71449" y="5072789"/>
            <a:ext cx="127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Az</a:t>
            </a:r>
            <a:r>
              <a:rPr lang="pt-BR" sz="3600" baseline="-25000" dirty="0"/>
              <a:t>12 </a:t>
            </a:r>
            <a:r>
              <a:rPr lang="pt-BR" sz="3600" dirty="0"/>
              <a:t>=</a:t>
            </a:r>
            <a:endParaRPr lang="pt-BR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1091368292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857251"/>
            <a:ext cx="6553200" cy="2654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pt-BR" sz="2700" dirty="0"/>
              <a:t> Calcular as distâncias:</a:t>
            </a:r>
          </a:p>
          <a:p>
            <a:endParaRPr lang="pt-BR" sz="750" dirty="0"/>
          </a:p>
          <a:p>
            <a:r>
              <a:rPr lang="pt-BR" sz="2700" dirty="0"/>
              <a:t>DH = (FS-FI) * 100 * (cos </a:t>
            </a:r>
            <a:r>
              <a:rPr lang="el-GR" sz="2700" dirty="0"/>
              <a:t>α</a:t>
            </a:r>
            <a:r>
              <a:rPr lang="pt-BR" sz="2700" dirty="0"/>
              <a:t>)² ou (</a:t>
            </a:r>
            <a:r>
              <a:rPr lang="pt-BR" sz="2700" dirty="0" err="1"/>
              <a:t>sen</a:t>
            </a:r>
            <a:r>
              <a:rPr lang="pt-BR" sz="2700" dirty="0"/>
              <a:t> Z)²</a:t>
            </a:r>
          </a:p>
          <a:p>
            <a:endParaRPr lang="pt-BR" sz="750" dirty="0"/>
          </a:p>
          <a:p>
            <a:endParaRPr lang="pt-BR" sz="750" dirty="0"/>
          </a:p>
          <a:p>
            <a:r>
              <a:rPr lang="pt-BR" dirty="0"/>
              <a:t>DH</a:t>
            </a:r>
            <a:r>
              <a:rPr lang="pt-BR" baseline="-25000" dirty="0"/>
              <a:t>12</a:t>
            </a:r>
            <a:r>
              <a:rPr lang="pt-BR" dirty="0"/>
              <a:t> = (1,440-1,160) * 100 * (cos (90°23’47” – 90°))² = 27,99865986</a:t>
            </a:r>
          </a:p>
          <a:p>
            <a:r>
              <a:rPr lang="pt-BR" dirty="0"/>
              <a:t>DH</a:t>
            </a:r>
            <a:r>
              <a:rPr lang="pt-BR" baseline="-25000" dirty="0"/>
              <a:t>21</a:t>
            </a:r>
            <a:r>
              <a:rPr lang="pt-BR" dirty="0"/>
              <a:t> = (1,439-1,161) * 100 * (cos (90°08’45” – 90°))² = 27,7998199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692895" y="2200339"/>
            <a:ext cx="180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/>
              <a:t>D</a:t>
            </a:r>
            <a:r>
              <a:rPr lang="pt-BR" b="1" baseline="-25000" dirty="0" err="1"/>
              <a:t>med</a:t>
            </a:r>
            <a:r>
              <a:rPr lang="pt-BR" b="1" dirty="0"/>
              <a:t> = 27,90 m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2895064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DH</a:t>
            </a:r>
            <a:r>
              <a:rPr lang="pt-BR" baseline="-25000" dirty="0"/>
              <a:t>23</a:t>
            </a:r>
            <a:r>
              <a:rPr lang="pt-BR" dirty="0"/>
              <a:t> = (1,409-1,191) * 100 * (cos (90°45’21” – 90°))² = 21,79620652</a:t>
            </a:r>
          </a:p>
          <a:p>
            <a:r>
              <a:rPr lang="pt-BR" dirty="0"/>
              <a:t>DH</a:t>
            </a:r>
            <a:r>
              <a:rPr lang="pt-BR" baseline="-25000" dirty="0"/>
              <a:t>32</a:t>
            </a:r>
            <a:r>
              <a:rPr lang="pt-BR" dirty="0"/>
              <a:t> = (1,409-1,191) * 100 * (cos (89°44’16” – 90°))² = 21,79954339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712870" y="3056150"/>
            <a:ext cx="180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/>
              <a:t>D</a:t>
            </a:r>
            <a:r>
              <a:rPr lang="pt-BR" b="1" baseline="-25000" dirty="0" err="1"/>
              <a:t>med</a:t>
            </a:r>
            <a:r>
              <a:rPr lang="pt-BR" b="1" dirty="0"/>
              <a:t> = 21,80 m</a:t>
            </a:r>
          </a:p>
        </p:txBody>
      </p:sp>
      <p:sp>
        <p:nvSpPr>
          <p:cNvPr id="6" name="Retângulo 5"/>
          <p:cNvSpPr/>
          <p:nvPr/>
        </p:nvSpPr>
        <p:spPr>
          <a:xfrm>
            <a:off x="-6354" y="3936019"/>
            <a:ext cx="6699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DH</a:t>
            </a:r>
            <a:r>
              <a:rPr lang="pt-BR" baseline="-25000" dirty="0"/>
              <a:t>34</a:t>
            </a:r>
            <a:r>
              <a:rPr lang="pt-BR" dirty="0"/>
              <a:t> = (1,408-1,192) * 100 * (cos (90°23’29” – 90°))² = 21,5989921</a:t>
            </a:r>
          </a:p>
          <a:p>
            <a:r>
              <a:rPr lang="pt-BR" dirty="0"/>
              <a:t>DH</a:t>
            </a:r>
            <a:r>
              <a:rPr lang="pt-BR" baseline="-25000" dirty="0"/>
              <a:t>43</a:t>
            </a:r>
            <a:r>
              <a:rPr lang="pt-BR" dirty="0"/>
              <a:t> = (1,408-1,192) * 100 * (cos (90°01’18” – 90°))² = 21,59999691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712870" y="3987799"/>
            <a:ext cx="180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/>
              <a:t>D</a:t>
            </a:r>
            <a:r>
              <a:rPr lang="pt-BR" b="1" baseline="-25000" dirty="0" err="1"/>
              <a:t>med</a:t>
            </a:r>
            <a:r>
              <a:rPr lang="pt-BR" b="1" dirty="0"/>
              <a:t> = 21,60 m</a:t>
            </a:r>
          </a:p>
        </p:txBody>
      </p:sp>
      <p:sp>
        <p:nvSpPr>
          <p:cNvPr id="8" name="Retângulo 7"/>
          <p:cNvSpPr/>
          <p:nvPr/>
        </p:nvSpPr>
        <p:spPr>
          <a:xfrm>
            <a:off x="-6354" y="4725129"/>
            <a:ext cx="6559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DH</a:t>
            </a:r>
            <a:r>
              <a:rPr lang="pt-BR" baseline="-25000" dirty="0"/>
              <a:t>41</a:t>
            </a:r>
            <a:r>
              <a:rPr lang="pt-BR" dirty="0"/>
              <a:t> = (1,419-1,181) * 100 * (cos (89°30’22” – 90°))² = 23,7982316</a:t>
            </a:r>
          </a:p>
          <a:p>
            <a:r>
              <a:rPr lang="pt-BR" dirty="0"/>
              <a:t>DH</a:t>
            </a:r>
            <a:r>
              <a:rPr lang="pt-BR" baseline="-25000" dirty="0"/>
              <a:t>14</a:t>
            </a:r>
            <a:r>
              <a:rPr lang="pt-BR" dirty="0"/>
              <a:t> = (1,420-1,180) * 100 * (cos (91°03’01” – 90°))² = 23,99193646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692896" y="4889025"/>
            <a:ext cx="180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/>
              <a:t>D</a:t>
            </a:r>
            <a:r>
              <a:rPr lang="pt-BR" b="1" baseline="-25000" dirty="0" err="1"/>
              <a:t>med</a:t>
            </a:r>
            <a:r>
              <a:rPr lang="pt-BR" b="1" dirty="0"/>
              <a:t> = 23,90 m</a:t>
            </a:r>
          </a:p>
        </p:txBody>
      </p:sp>
    </p:spTree>
    <p:extLst>
      <p:ext uri="{BB962C8B-B14F-4D97-AF65-F5344CB8AC3E}">
        <p14:creationId xmlns:p14="http://schemas.microsoft.com/office/powerpoint/2010/main" val="1334698379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857251"/>
            <a:ext cx="9144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buFont typeface="Wingdings" panose="05000000000000000000" pitchFamily="2" charset="2"/>
              <a:buChar char="Ø"/>
            </a:pPr>
            <a:r>
              <a:rPr lang="pt-BR" sz="2700" dirty="0"/>
              <a:t>Calcular o erro e distribuir caso necessário: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140455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Se = 180° * (n + 2)   .:   Se = 180° * (4 + 2) = 1.080°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201415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Soma dos ângulos da poligonal:</a:t>
            </a:r>
          </a:p>
          <a:p>
            <a:r>
              <a:rPr lang="pt-BR" sz="2400" dirty="0"/>
              <a:t>290°36’38” + 264°03’52” + 273°52’21” + 251°27’04” = 1.079°59’55”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294820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Erro cometido = 1.080°00’00” – 1.079°59’55” = </a:t>
            </a:r>
            <a:r>
              <a:rPr lang="pt-BR" sz="2400" dirty="0">
                <a:solidFill>
                  <a:srgbClr val="FF0000"/>
                </a:solidFill>
              </a:rPr>
              <a:t>00°00’05”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351291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Erro angular tolerável (</a:t>
            </a:r>
            <a:r>
              <a:rPr lang="pt-BR" sz="2400" dirty="0" err="1"/>
              <a:t>Eat</a:t>
            </a:r>
            <a:r>
              <a:rPr lang="pt-BR" sz="2400" dirty="0"/>
              <a:t>) = 1,5’ * </a:t>
            </a:r>
            <a:r>
              <a:rPr lang="az-Cyrl-AZ" sz="2400" dirty="0"/>
              <a:t>Ѵ</a:t>
            </a:r>
            <a:r>
              <a:rPr lang="pt-BR" sz="2400" dirty="0"/>
              <a:t>n  .:  </a:t>
            </a:r>
            <a:r>
              <a:rPr lang="pt-BR" sz="2400" dirty="0" err="1"/>
              <a:t>Eat</a:t>
            </a:r>
            <a:r>
              <a:rPr lang="pt-BR" sz="2400" dirty="0"/>
              <a:t> = 1,5’ * </a:t>
            </a:r>
            <a:r>
              <a:rPr lang="az-Cyrl-AZ" sz="2400" dirty="0"/>
              <a:t>Ѵ</a:t>
            </a:r>
            <a:r>
              <a:rPr lang="pt-BR" sz="2400" dirty="0"/>
              <a:t>4 = 3’ = 180”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407763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O erro angular cometido está dentro do tolerável. Vamos então realizar a distribuição.</a:t>
            </a:r>
          </a:p>
          <a:p>
            <a:endParaRPr lang="pt-BR" sz="2400" dirty="0">
              <a:solidFill>
                <a:srgbClr val="FF0000"/>
              </a:solidFill>
            </a:endParaRPr>
          </a:p>
          <a:p>
            <a:r>
              <a:rPr lang="pt-BR" sz="2400" dirty="0">
                <a:solidFill>
                  <a:srgbClr val="FF0000"/>
                </a:solidFill>
              </a:rPr>
              <a:t>290°36’39” + 264°03’53” + 273°52’22” + 251°27’06” = 1.080°</a:t>
            </a:r>
          </a:p>
        </p:txBody>
      </p:sp>
    </p:spTree>
    <p:extLst>
      <p:ext uri="{BB962C8B-B14F-4D97-AF65-F5344CB8AC3E}">
        <p14:creationId xmlns:p14="http://schemas.microsoft.com/office/powerpoint/2010/main" val="3347762489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37986" t="15153" r="41736" b="16837"/>
          <a:stretch/>
        </p:blipFill>
        <p:spPr>
          <a:xfrm>
            <a:off x="171450" y="1085851"/>
            <a:ext cx="3435350" cy="461018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92101" y="3563656"/>
            <a:ext cx="180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27,90 m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38151" y="1777526"/>
            <a:ext cx="92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21,80 m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71749" y="1777526"/>
            <a:ext cx="927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21,60 m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571749" y="3784127"/>
            <a:ext cx="180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23,90 m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5016500" y="2082801"/>
            <a:ext cx="3587750" cy="2009180"/>
            <a:chOff x="6688667" y="533400"/>
            <a:chExt cx="4783666" cy="2678906"/>
          </a:xfrm>
        </p:grpSpPr>
        <p:sp>
          <p:nvSpPr>
            <p:cNvPr id="8" name="CaixaDeTexto 7"/>
            <p:cNvSpPr txBox="1"/>
            <p:nvPr/>
          </p:nvSpPr>
          <p:spPr>
            <a:xfrm>
              <a:off x="6688667" y="533400"/>
              <a:ext cx="478366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700" dirty="0"/>
                <a:t>α</a:t>
              </a:r>
              <a:r>
                <a:rPr lang="pt-BR" sz="2700" baseline="-25000" dirty="0"/>
                <a:t>412</a:t>
              </a:r>
              <a:r>
                <a:rPr lang="pt-BR" sz="2700" dirty="0"/>
                <a:t> =</a:t>
              </a:r>
              <a:r>
                <a:rPr lang="pt-BR" sz="2700" dirty="0">
                  <a:solidFill>
                    <a:srgbClr val="FF0000"/>
                  </a:solidFill>
                </a:rPr>
                <a:t> 290°36’39”</a:t>
              </a:r>
              <a:r>
                <a:rPr lang="pt-BR" sz="2700" dirty="0"/>
                <a:t> 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6688667" y="1242536"/>
              <a:ext cx="478366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700" dirty="0"/>
                <a:t>α</a:t>
              </a:r>
              <a:r>
                <a:rPr lang="pt-BR" sz="2700" baseline="-25000" dirty="0"/>
                <a:t>123</a:t>
              </a:r>
              <a:r>
                <a:rPr lang="pt-BR" sz="2700" dirty="0"/>
                <a:t> =</a:t>
              </a:r>
              <a:r>
                <a:rPr lang="pt-BR" sz="2700" dirty="0">
                  <a:solidFill>
                    <a:srgbClr val="FF0000"/>
                  </a:solidFill>
                </a:rPr>
                <a:t> 264°03’53”</a:t>
              </a:r>
              <a:r>
                <a:rPr lang="pt-BR" sz="2700" dirty="0"/>
                <a:t> 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6688667" y="1826062"/>
              <a:ext cx="478366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700" dirty="0"/>
                <a:t>α</a:t>
              </a:r>
              <a:r>
                <a:rPr lang="pt-BR" sz="2700" baseline="-25000" dirty="0"/>
                <a:t>234</a:t>
              </a:r>
              <a:r>
                <a:rPr lang="pt-BR" sz="2700" dirty="0"/>
                <a:t> =</a:t>
              </a:r>
              <a:r>
                <a:rPr lang="pt-BR" sz="2700" dirty="0">
                  <a:solidFill>
                    <a:srgbClr val="FF0000"/>
                  </a:solidFill>
                </a:rPr>
                <a:t> 273°52’22”</a:t>
              </a:r>
              <a:r>
                <a:rPr lang="pt-BR" sz="2700" dirty="0"/>
                <a:t> 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6688667" y="2535198"/>
              <a:ext cx="478366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700" dirty="0"/>
                <a:t>α</a:t>
              </a:r>
              <a:r>
                <a:rPr lang="pt-BR" sz="2700" baseline="-25000" dirty="0"/>
                <a:t>341</a:t>
              </a:r>
              <a:r>
                <a:rPr lang="pt-BR" sz="2700" dirty="0"/>
                <a:t> =</a:t>
              </a:r>
              <a:r>
                <a:rPr lang="pt-BR" sz="2700" dirty="0">
                  <a:solidFill>
                    <a:srgbClr val="FF0000"/>
                  </a:solidFill>
                </a:rPr>
                <a:t> 251°27’06”</a:t>
              </a:r>
              <a:r>
                <a:rPr lang="pt-BR" sz="2700" dirty="0"/>
                <a:t> </a:t>
              </a:r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2419350" y="850932"/>
            <a:ext cx="6184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700" dirty="0"/>
              <a:t>Distâncias médias e ângulos ajustados</a:t>
            </a:r>
          </a:p>
        </p:txBody>
      </p:sp>
    </p:spTree>
    <p:extLst>
      <p:ext uri="{BB962C8B-B14F-4D97-AF65-F5344CB8AC3E}">
        <p14:creationId xmlns:p14="http://schemas.microsoft.com/office/powerpoint/2010/main" val="465934289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857251"/>
            <a:ext cx="64389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pt-BR" sz="2700" dirty="0"/>
              <a:t> Calcular os azimutes: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1419652"/>
            <a:ext cx="4283545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pt-BR" dirty="0"/>
              <a:t>AZ</a:t>
            </a:r>
            <a:r>
              <a:rPr lang="pt-BR" baseline="-25000" dirty="0"/>
              <a:t>12</a:t>
            </a:r>
            <a:r>
              <a:rPr lang="pt-BR" dirty="0"/>
              <a:t> = 290°36’39” + 33°09’00” = 323°45’39”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332" y="874016"/>
            <a:ext cx="4207669" cy="1635919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6223001" y="2752799"/>
            <a:ext cx="2725057" cy="2009180"/>
            <a:chOff x="6688667" y="533400"/>
            <a:chExt cx="4783666" cy="2678906"/>
          </a:xfrm>
        </p:grpSpPr>
        <p:sp>
          <p:nvSpPr>
            <p:cNvPr id="16" name="CaixaDeTexto 15"/>
            <p:cNvSpPr txBox="1"/>
            <p:nvPr/>
          </p:nvSpPr>
          <p:spPr>
            <a:xfrm>
              <a:off x="6688667" y="533400"/>
              <a:ext cx="478366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700" dirty="0"/>
                <a:t>α</a:t>
              </a:r>
              <a:r>
                <a:rPr lang="pt-BR" sz="2700" baseline="-25000" dirty="0"/>
                <a:t>412</a:t>
              </a:r>
              <a:r>
                <a:rPr lang="pt-BR" sz="2700" dirty="0"/>
                <a:t> =</a:t>
              </a:r>
              <a:r>
                <a:rPr lang="pt-BR" sz="2700" dirty="0">
                  <a:solidFill>
                    <a:srgbClr val="FF0000"/>
                  </a:solidFill>
                </a:rPr>
                <a:t> 290°36’39”</a:t>
              </a:r>
              <a:r>
                <a:rPr lang="pt-BR" sz="2700" dirty="0"/>
                <a:t> 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6688667" y="1242536"/>
              <a:ext cx="478366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700" dirty="0"/>
                <a:t>α</a:t>
              </a:r>
              <a:r>
                <a:rPr lang="pt-BR" sz="2700" baseline="-25000" dirty="0"/>
                <a:t>123</a:t>
              </a:r>
              <a:r>
                <a:rPr lang="pt-BR" sz="2700" dirty="0"/>
                <a:t> =</a:t>
              </a:r>
              <a:r>
                <a:rPr lang="pt-BR" sz="2700" dirty="0">
                  <a:solidFill>
                    <a:srgbClr val="FF0000"/>
                  </a:solidFill>
                </a:rPr>
                <a:t> 264°03’53”</a:t>
              </a:r>
              <a:r>
                <a:rPr lang="pt-BR" sz="2700" dirty="0"/>
                <a:t> </a:t>
              </a: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6688667" y="1826062"/>
              <a:ext cx="478366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700" dirty="0"/>
                <a:t>α</a:t>
              </a:r>
              <a:r>
                <a:rPr lang="pt-BR" sz="2700" baseline="-25000" dirty="0"/>
                <a:t>234</a:t>
              </a:r>
              <a:r>
                <a:rPr lang="pt-BR" sz="2700" dirty="0"/>
                <a:t> =</a:t>
              </a:r>
              <a:r>
                <a:rPr lang="pt-BR" sz="2700" dirty="0">
                  <a:solidFill>
                    <a:srgbClr val="FF0000"/>
                  </a:solidFill>
                </a:rPr>
                <a:t> 273°52’22”</a:t>
              </a:r>
              <a:r>
                <a:rPr lang="pt-BR" sz="2700" dirty="0"/>
                <a:t> 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6688667" y="2535198"/>
              <a:ext cx="478366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700" dirty="0"/>
                <a:t>α</a:t>
              </a:r>
              <a:r>
                <a:rPr lang="pt-BR" sz="2700" baseline="-25000" dirty="0"/>
                <a:t>341</a:t>
              </a:r>
              <a:r>
                <a:rPr lang="pt-BR" sz="2700" dirty="0"/>
                <a:t> =</a:t>
              </a:r>
              <a:r>
                <a:rPr lang="pt-BR" sz="2700" dirty="0">
                  <a:solidFill>
                    <a:srgbClr val="FF0000"/>
                  </a:solidFill>
                </a:rPr>
                <a:t> 251°27’06”</a:t>
              </a:r>
              <a:r>
                <a:rPr lang="pt-BR" sz="2700" dirty="0"/>
                <a:t> </a:t>
              </a:r>
            </a:p>
          </p:txBody>
        </p:sp>
      </p:grpSp>
      <p:cxnSp>
        <p:nvCxnSpPr>
          <p:cNvPr id="23" name="Conector de seta reta 22"/>
          <p:cNvCxnSpPr/>
          <p:nvPr/>
        </p:nvCxnSpPr>
        <p:spPr>
          <a:xfrm flipV="1">
            <a:off x="3328920" y="2339647"/>
            <a:ext cx="2568960" cy="6555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o 25"/>
          <p:cNvGrpSpPr/>
          <p:nvPr/>
        </p:nvGrpSpPr>
        <p:grpSpPr>
          <a:xfrm>
            <a:off x="50798" y="2010029"/>
            <a:ext cx="4003019" cy="1540079"/>
            <a:chOff x="-6" y="1537038"/>
            <a:chExt cx="5337359" cy="2053439"/>
          </a:xfrm>
        </p:grpSpPr>
        <p:sp>
          <p:nvSpPr>
            <p:cNvPr id="12" name="Retângulo 11"/>
            <p:cNvSpPr/>
            <p:nvPr/>
          </p:nvSpPr>
          <p:spPr>
            <a:xfrm>
              <a:off x="-1" y="1537038"/>
              <a:ext cx="355268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/>
                <a:t>AZ</a:t>
              </a:r>
              <a:r>
                <a:rPr lang="pt-BR" baseline="-25000" dirty="0"/>
                <a:t>23</a:t>
              </a:r>
              <a:r>
                <a:rPr lang="pt-BR" dirty="0"/>
                <a:t> = AZ</a:t>
              </a:r>
              <a:r>
                <a:rPr lang="pt-BR" baseline="-25000" dirty="0"/>
                <a:t>12</a:t>
              </a:r>
              <a:r>
                <a:rPr lang="pt-BR" dirty="0"/>
                <a:t> + </a:t>
              </a:r>
              <a:r>
                <a:rPr lang="el-GR" dirty="0"/>
                <a:t>α</a:t>
              </a:r>
              <a:r>
                <a:rPr lang="pt-BR" baseline="-25000" dirty="0"/>
                <a:t>123</a:t>
              </a:r>
              <a:r>
                <a:rPr lang="pt-BR" dirty="0"/>
                <a:t> + análise</a:t>
              </a: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-6" y="1951901"/>
              <a:ext cx="5337359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/>
                <a:t>AZ</a:t>
              </a:r>
              <a:r>
                <a:rPr lang="pt-BR" baseline="-25000" dirty="0"/>
                <a:t>23</a:t>
              </a:r>
              <a:r>
                <a:rPr lang="pt-BR" dirty="0"/>
                <a:t> = 323°45’39” + 264°03’53” + análise</a:t>
              </a:r>
            </a:p>
          </p:txBody>
        </p:sp>
        <p:sp>
          <p:nvSpPr>
            <p:cNvPr id="20" name="Chave esquerda 19"/>
            <p:cNvSpPr/>
            <p:nvPr/>
          </p:nvSpPr>
          <p:spPr>
            <a:xfrm rot="16200000">
              <a:off x="2251170" y="952609"/>
              <a:ext cx="243840" cy="2987038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1350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922382" y="2540654"/>
              <a:ext cx="393893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>
                  <a:solidFill>
                    <a:srgbClr val="FF0000"/>
                  </a:solidFill>
                </a:rPr>
                <a:t> 587°49’32” - 540°</a:t>
              </a:r>
              <a:r>
                <a:rPr lang="pt-BR" sz="2400" dirty="0"/>
                <a:t> </a:t>
              </a:r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-1" y="3098034"/>
              <a:ext cx="2317301" cy="492443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>
              <a:spAutoFit/>
            </a:bodyPr>
            <a:lstStyle/>
            <a:p>
              <a:r>
                <a:rPr lang="pt-BR" dirty="0"/>
                <a:t>AZ</a:t>
              </a:r>
              <a:r>
                <a:rPr lang="pt-BR" baseline="-25000" dirty="0"/>
                <a:t>23</a:t>
              </a:r>
              <a:r>
                <a:rPr lang="pt-BR" dirty="0"/>
                <a:t> = 47°49’32”</a:t>
              </a: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58777" y="3769399"/>
            <a:ext cx="3892736" cy="1540079"/>
            <a:chOff x="-6" y="1537038"/>
            <a:chExt cx="5190315" cy="2053439"/>
          </a:xfrm>
        </p:grpSpPr>
        <p:sp>
          <p:nvSpPr>
            <p:cNvPr id="28" name="Retângulo 27"/>
            <p:cNvSpPr/>
            <p:nvPr/>
          </p:nvSpPr>
          <p:spPr>
            <a:xfrm>
              <a:off x="-1" y="1537038"/>
              <a:ext cx="355268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/>
                <a:t>AZ</a:t>
              </a:r>
              <a:r>
                <a:rPr lang="pt-BR" baseline="-25000" dirty="0"/>
                <a:t>34</a:t>
              </a:r>
              <a:r>
                <a:rPr lang="pt-BR" dirty="0"/>
                <a:t> = AZ</a:t>
              </a:r>
              <a:r>
                <a:rPr lang="pt-BR" baseline="-25000" dirty="0"/>
                <a:t>23</a:t>
              </a:r>
              <a:r>
                <a:rPr lang="pt-BR" dirty="0"/>
                <a:t> + </a:t>
              </a:r>
              <a:r>
                <a:rPr lang="el-GR" dirty="0"/>
                <a:t>α</a:t>
              </a:r>
              <a:r>
                <a:rPr lang="pt-BR" baseline="-25000" dirty="0"/>
                <a:t>234</a:t>
              </a:r>
              <a:r>
                <a:rPr lang="pt-BR" dirty="0"/>
                <a:t> + análise</a:t>
              </a:r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-6" y="1951901"/>
              <a:ext cx="518133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/>
                <a:t>AZ</a:t>
              </a:r>
              <a:r>
                <a:rPr lang="pt-BR" baseline="-25000" dirty="0"/>
                <a:t>34</a:t>
              </a:r>
              <a:r>
                <a:rPr lang="pt-BR" dirty="0"/>
                <a:t> = 47°49’32” + 273°52’22” + análise</a:t>
              </a:r>
            </a:p>
          </p:txBody>
        </p:sp>
        <p:sp>
          <p:nvSpPr>
            <p:cNvPr id="30" name="Chave esquerda 29"/>
            <p:cNvSpPr/>
            <p:nvPr/>
          </p:nvSpPr>
          <p:spPr>
            <a:xfrm rot="16200000">
              <a:off x="2251170" y="952609"/>
              <a:ext cx="243840" cy="2987038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1350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1251374" y="2541761"/>
              <a:ext cx="393893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700" dirty="0">
                  <a:solidFill>
                    <a:srgbClr val="FF0000"/>
                  </a:solidFill>
                </a:rPr>
                <a:t> 321°41’54” - 180°</a:t>
              </a:r>
              <a:r>
                <a:rPr lang="pt-BR" sz="2700" dirty="0"/>
                <a:t> </a:t>
              </a:r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-1" y="3098034"/>
              <a:ext cx="2473327" cy="492443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>
              <a:spAutoFit/>
            </a:bodyPr>
            <a:lstStyle/>
            <a:p>
              <a:r>
                <a:rPr lang="pt-BR" dirty="0"/>
                <a:t>AZ</a:t>
              </a:r>
              <a:r>
                <a:rPr lang="pt-BR" baseline="-25000" dirty="0"/>
                <a:t>34</a:t>
              </a:r>
              <a:r>
                <a:rPr lang="pt-BR" dirty="0"/>
                <a:t> = 141°41’54”</a:t>
              </a:r>
            </a:p>
          </p:txBody>
        </p:sp>
      </p:grpSp>
      <p:cxnSp>
        <p:nvCxnSpPr>
          <p:cNvPr id="36" name="Conector de seta reta 35"/>
          <p:cNvCxnSpPr/>
          <p:nvPr/>
        </p:nvCxnSpPr>
        <p:spPr>
          <a:xfrm flipV="1">
            <a:off x="3765550" y="2356277"/>
            <a:ext cx="2132330" cy="24379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69786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332" y="874016"/>
            <a:ext cx="4207669" cy="1635919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6223001" y="2752799"/>
            <a:ext cx="2725057" cy="2009180"/>
            <a:chOff x="6688667" y="533400"/>
            <a:chExt cx="4783666" cy="2678906"/>
          </a:xfrm>
        </p:grpSpPr>
        <p:sp>
          <p:nvSpPr>
            <p:cNvPr id="16" name="CaixaDeTexto 15"/>
            <p:cNvSpPr txBox="1"/>
            <p:nvPr/>
          </p:nvSpPr>
          <p:spPr>
            <a:xfrm>
              <a:off x="6688667" y="533400"/>
              <a:ext cx="478366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700" dirty="0"/>
                <a:t>α</a:t>
              </a:r>
              <a:r>
                <a:rPr lang="pt-BR" sz="2700" baseline="-25000" dirty="0"/>
                <a:t>412</a:t>
              </a:r>
              <a:r>
                <a:rPr lang="pt-BR" sz="2700" dirty="0"/>
                <a:t> =</a:t>
              </a:r>
              <a:r>
                <a:rPr lang="pt-BR" sz="2700" dirty="0">
                  <a:solidFill>
                    <a:srgbClr val="FF0000"/>
                  </a:solidFill>
                </a:rPr>
                <a:t> 290°36’39”</a:t>
              </a:r>
              <a:r>
                <a:rPr lang="pt-BR" sz="2700" dirty="0"/>
                <a:t> 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6688667" y="1242536"/>
              <a:ext cx="478366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700" dirty="0"/>
                <a:t>α</a:t>
              </a:r>
              <a:r>
                <a:rPr lang="pt-BR" sz="2700" baseline="-25000" dirty="0"/>
                <a:t>123</a:t>
              </a:r>
              <a:r>
                <a:rPr lang="pt-BR" sz="2700" dirty="0"/>
                <a:t> =</a:t>
              </a:r>
              <a:r>
                <a:rPr lang="pt-BR" sz="2700" dirty="0">
                  <a:solidFill>
                    <a:srgbClr val="FF0000"/>
                  </a:solidFill>
                </a:rPr>
                <a:t> 264°03’53”</a:t>
              </a:r>
              <a:r>
                <a:rPr lang="pt-BR" sz="2700" dirty="0"/>
                <a:t> </a:t>
              </a: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6688667" y="1826062"/>
              <a:ext cx="478366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700" dirty="0"/>
                <a:t>α</a:t>
              </a:r>
              <a:r>
                <a:rPr lang="pt-BR" sz="2700" baseline="-25000" dirty="0"/>
                <a:t>234</a:t>
              </a:r>
              <a:r>
                <a:rPr lang="pt-BR" sz="2700" dirty="0"/>
                <a:t> =</a:t>
              </a:r>
              <a:r>
                <a:rPr lang="pt-BR" sz="2700" dirty="0">
                  <a:solidFill>
                    <a:srgbClr val="FF0000"/>
                  </a:solidFill>
                </a:rPr>
                <a:t> 273°52’22”</a:t>
              </a:r>
              <a:r>
                <a:rPr lang="pt-BR" sz="2700" dirty="0"/>
                <a:t> 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6688667" y="2535198"/>
              <a:ext cx="478366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700" dirty="0"/>
                <a:t>α</a:t>
              </a:r>
              <a:r>
                <a:rPr lang="pt-BR" sz="2700" baseline="-25000" dirty="0"/>
                <a:t>341</a:t>
              </a:r>
              <a:r>
                <a:rPr lang="pt-BR" sz="2700" dirty="0"/>
                <a:t> =</a:t>
              </a:r>
              <a:r>
                <a:rPr lang="pt-BR" sz="2700" dirty="0">
                  <a:solidFill>
                    <a:srgbClr val="FF0000"/>
                  </a:solidFill>
                </a:rPr>
                <a:t> 251°27’06”</a:t>
              </a:r>
              <a:r>
                <a:rPr lang="pt-BR" sz="2700" dirty="0"/>
                <a:t> </a:t>
              </a:r>
            </a:p>
          </p:txBody>
        </p:sp>
      </p:grpSp>
      <p:cxnSp>
        <p:nvCxnSpPr>
          <p:cNvPr id="23" name="Conector de seta reta 22"/>
          <p:cNvCxnSpPr/>
          <p:nvPr/>
        </p:nvCxnSpPr>
        <p:spPr>
          <a:xfrm flipV="1">
            <a:off x="3365704" y="1935386"/>
            <a:ext cx="1663496" cy="13021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o 25"/>
          <p:cNvGrpSpPr/>
          <p:nvPr/>
        </p:nvGrpSpPr>
        <p:grpSpPr>
          <a:xfrm>
            <a:off x="63584" y="2205299"/>
            <a:ext cx="4003019" cy="1540079"/>
            <a:chOff x="-6" y="1537038"/>
            <a:chExt cx="5337359" cy="2053439"/>
          </a:xfrm>
        </p:grpSpPr>
        <p:sp>
          <p:nvSpPr>
            <p:cNvPr id="12" name="Retângulo 11"/>
            <p:cNvSpPr/>
            <p:nvPr/>
          </p:nvSpPr>
          <p:spPr>
            <a:xfrm>
              <a:off x="-1" y="1537038"/>
              <a:ext cx="355268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/>
                <a:t>AZ</a:t>
              </a:r>
              <a:r>
                <a:rPr lang="pt-BR" baseline="-25000" dirty="0"/>
                <a:t>41</a:t>
              </a:r>
              <a:r>
                <a:rPr lang="pt-BR" dirty="0"/>
                <a:t> = AZ</a:t>
              </a:r>
              <a:r>
                <a:rPr lang="pt-BR" baseline="-25000" dirty="0"/>
                <a:t>34</a:t>
              </a:r>
              <a:r>
                <a:rPr lang="pt-BR" dirty="0"/>
                <a:t> + </a:t>
              </a:r>
              <a:r>
                <a:rPr lang="el-GR" dirty="0"/>
                <a:t>α</a:t>
              </a:r>
              <a:r>
                <a:rPr lang="pt-BR" baseline="-25000" dirty="0"/>
                <a:t>341</a:t>
              </a:r>
              <a:r>
                <a:rPr lang="pt-BR" dirty="0"/>
                <a:t> + análise</a:t>
              </a: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-6" y="1951901"/>
              <a:ext cx="5337359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/>
                <a:t>AZ</a:t>
              </a:r>
              <a:r>
                <a:rPr lang="pt-BR" baseline="-25000" dirty="0"/>
                <a:t>41</a:t>
              </a:r>
              <a:r>
                <a:rPr lang="pt-BR" dirty="0"/>
                <a:t> = 141°41’54” + 251°27’06” + análise</a:t>
              </a:r>
            </a:p>
          </p:txBody>
        </p:sp>
        <p:sp>
          <p:nvSpPr>
            <p:cNvPr id="20" name="Chave esquerda 19"/>
            <p:cNvSpPr/>
            <p:nvPr/>
          </p:nvSpPr>
          <p:spPr>
            <a:xfrm rot="16200000">
              <a:off x="2251170" y="952609"/>
              <a:ext cx="243840" cy="2987038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1350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922382" y="2540654"/>
              <a:ext cx="393893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>
                  <a:solidFill>
                    <a:srgbClr val="FF0000"/>
                  </a:solidFill>
                </a:rPr>
                <a:t> 393°09’00” - 180°</a:t>
              </a:r>
              <a:r>
                <a:rPr lang="pt-BR" sz="2400" dirty="0"/>
                <a:t> </a:t>
              </a:r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-1" y="3098034"/>
              <a:ext cx="2473327" cy="492443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>
              <a:spAutoFit/>
            </a:bodyPr>
            <a:lstStyle/>
            <a:p>
              <a:r>
                <a:rPr lang="pt-BR" dirty="0"/>
                <a:t>AZ</a:t>
              </a:r>
              <a:r>
                <a:rPr lang="pt-BR" baseline="-25000" dirty="0"/>
                <a:t>41</a:t>
              </a:r>
              <a:r>
                <a:rPr lang="pt-BR" dirty="0"/>
                <a:t> = 213°09’00”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3542754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85725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pt-BR" sz="2700" dirty="0"/>
              <a:t> Calcular as coordenadas da poligonal: </a:t>
            </a:r>
          </a:p>
          <a:p>
            <a:r>
              <a:rPr lang="pt-BR" sz="2700" dirty="0"/>
              <a:t>Ponto 1 = (1.000,1.000)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2010913"/>
            <a:ext cx="6972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700" dirty="0"/>
              <a:t>X</a:t>
            </a:r>
            <a:r>
              <a:rPr lang="pt-BR" sz="2700" baseline="-25000" dirty="0"/>
              <a:t>J</a:t>
            </a:r>
            <a:r>
              <a:rPr lang="pt-BR" sz="2700" dirty="0"/>
              <a:t> = X</a:t>
            </a:r>
            <a:r>
              <a:rPr lang="pt-BR" sz="2700" baseline="-25000" dirty="0"/>
              <a:t>I</a:t>
            </a:r>
            <a:r>
              <a:rPr lang="pt-BR" sz="2700" dirty="0"/>
              <a:t> + DH</a:t>
            </a:r>
            <a:r>
              <a:rPr lang="pt-BR" sz="2700" baseline="-25000" dirty="0"/>
              <a:t>IJ</a:t>
            </a:r>
            <a:r>
              <a:rPr lang="pt-BR" sz="2700" dirty="0"/>
              <a:t> * </a:t>
            </a:r>
            <a:r>
              <a:rPr lang="pt-BR" sz="2700" dirty="0" err="1"/>
              <a:t>sen</a:t>
            </a:r>
            <a:r>
              <a:rPr lang="pt-BR" sz="2700" dirty="0"/>
              <a:t> AZ</a:t>
            </a:r>
            <a:r>
              <a:rPr lang="pt-BR" sz="2700" baseline="-25000" dirty="0"/>
              <a:t>IJ       ,      </a:t>
            </a:r>
            <a:r>
              <a:rPr lang="pt-BR" sz="2700" dirty="0"/>
              <a:t>Y</a:t>
            </a:r>
            <a:r>
              <a:rPr lang="pt-BR" sz="2700" baseline="-25000" dirty="0"/>
              <a:t>J</a:t>
            </a:r>
            <a:r>
              <a:rPr lang="pt-BR" sz="2700" dirty="0"/>
              <a:t> = Y</a:t>
            </a:r>
            <a:r>
              <a:rPr lang="pt-BR" sz="2700" baseline="-25000" dirty="0"/>
              <a:t>I</a:t>
            </a:r>
            <a:r>
              <a:rPr lang="pt-BR" sz="2700" dirty="0"/>
              <a:t> + DH</a:t>
            </a:r>
            <a:r>
              <a:rPr lang="pt-BR" sz="2700" baseline="-25000" dirty="0"/>
              <a:t>IJ</a:t>
            </a:r>
            <a:r>
              <a:rPr lang="pt-BR" sz="2700" dirty="0"/>
              <a:t> * cos AZ</a:t>
            </a:r>
            <a:r>
              <a:rPr lang="pt-BR" sz="2700" baseline="-25000" dirty="0"/>
              <a:t>IJ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0" y="2749077"/>
            <a:ext cx="9144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700" dirty="0"/>
              <a:t>X</a:t>
            </a:r>
            <a:r>
              <a:rPr lang="pt-BR" sz="2700" baseline="-25000" dirty="0"/>
              <a:t>2</a:t>
            </a:r>
            <a:r>
              <a:rPr lang="pt-BR" sz="2700" dirty="0"/>
              <a:t> = X</a:t>
            </a:r>
            <a:r>
              <a:rPr lang="pt-BR" sz="2700" baseline="-25000" dirty="0"/>
              <a:t>1</a:t>
            </a:r>
            <a:r>
              <a:rPr lang="pt-BR" sz="2700" dirty="0"/>
              <a:t> + DH</a:t>
            </a:r>
            <a:r>
              <a:rPr lang="pt-BR" sz="2700" baseline="-25000" dirty="0"/>
              <a:t>12</a:t>
            </a:r>
            <a:r>
              <a:rPr lang="pt-BR" sz="2700" dirty="0"/>
              <a:t> * </a:t>
            </a:r>
            <a:r>
              <a:rPr lang="pt-BR" sz="2700" dirty="0" err="1"/>
              <a:t>sen</a:t>
            </a:r>
            <a:r>
              <a:rPr lang="pt-BR" sz="2700" dirty="0"/>
              <a:t> AZ</a:t>
            </a:r>
            <a:r>
              <a:rPr lang="pt-BR" sz="2700" baseline="-25000" dirty="0"/>
              <a:t>12       ,      </a:t>
            </a:r>
            <a:r>
              <a:rPr lang="pt-BR" sz="2700" dirty="0"/>
              <a:t>Y</a:t>
            </a:r>
            <a:r>
              <a:rPr lang="pt-BR" sz="2700" baseline="-25000" dirty="0"/>
              <a:t>2</a:t>
            </a:r>
            <a:r>
              <a:rPr lang="pt-BR" sz="2700" dirty="0"/>
              <a:t> = Y</a:t>
            </a:r>
            <a:r>
              <a:rPr lang="pt-BR" sz="2700" baseline="-25000" dirty="0"/>
              <a:t>1</a:t>
            </a:r>
            <a:r>
              <a:rPr lang="pt-BR" sz="2700" dirty="0"/>
              <a:t> + DH</a:t>
            </a:r>
            <a:r>
              <a:rPr lang="pt-BR" sz="2700" baseline="-25000" dirty="0"/>
              <a:t>12</a:t>
            </a:r>
            <a:r>
              <a:rPr lang="pt-BR" sz="2700" dirty="0"/>
              <a:t> * cos AZ</a:t>
            </a:r>
            <a:r>
              <a:rPr lang="pt-BR" sz="2700" baseline="-25000" dirty="0"/>
              <a:t>12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0" y="3487240"/>
            <a:ext cx="9144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100" dirty="0"/>
              <a:t>X</a:t>
            </a:r>
            <a:r>
              <a:rPr lang="pt-BR" sz="2100" baseline="-25000" dirty="0"/>
              <a:t>2</a:t>
            </a:r>
            <a:r>
              <a:rPr lang="pt-BR" sz="2100" dirty="0"/>
              <a:t> = 1.000 + 27,90 * </a:t>
            </a:r>
            <a:r>
              <a:rPr lang="pt-BR" sz="2100" dirty="0" err="1"/>
              <a:t>sen</a:t>
            </a:r>
            <a:r>
              <a:rPr lang="pt-BR" sz="2100" dirty="0"/>
              <a:t> 323°45’39”</a:t>
            </a:r>
            <a:r>
              <a:rPr lang="pt-BR" sz="2100" baseline="-25000" dirty="0"/>
              <a:t> ,    </a:t>
            </a:r>
            <a:r>
              <a:rPr lang="pt-BR" sz="2100" dirty="0"/>
              <a:t>Y</a:t>
            </a:r>
            <a:r>
              <a:rPr lang="pt-BR" sz="2100" baseline="-25000" dirty="0"/>
              <a:t>2</a:t>
            </a:r>
            <a:r>
              <a:rPr lang="pt-BR" sz="2100" dirty="0"/>
              <a:t> = 1.000 + 27,90 * cos 323°45’39”</a:t>
            </a:r>
            <a:endParaRPr lang="pt-BR" sz="2100" baseline="-25000" dirty="0"/>
          </a:p>
        </p:txBody>
      </p:sp>
      <p:grpSp>
        <p:nvGrpSpPr>
          <p:cNvPr id="5" name="Grupo 4"/>
          <p:cNvGrpSpPr/>
          <p:nvPr/>
        </p:nvGrpSpPr>
        <p:grpSpPr>
          <a:xfrm>
            <a:off x="6070597" y="846259"/>
            <a:ext cx="1803406" cy="1187736"/>
            <a:chOff x="10117660" y="14216"/>
            <a:chExt cx="2404541" cy="1583649"/>
          </a:xfrm>
        </p:grpSpPr>
        <p:sp>
          <p:nvSpPr>
            <p:cNvPr id="35" name="CaixaDeTexto 34"/>
            <p:cNvSpPr txBox="1"/>
            <p:nvPr/>
          </p:nvSpPr>
          <p:spPr>
            <a:xfrm>
              <a:off x="10117668" y="14216"/>
              <a:ext cx="24045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500" b="1" dirty="0"/>
                <a:t>D</a:t>
              </a:r>
              <a:r>
                <a:rPr lang="pt-BR" sz="1500" b="1" baseline="-25000" dirty="0"/>
                <a:t>12</a:t>
              </a:r>
              <a:r>
                <a:rPr lang="pt-BR" sz="1500" b="1" dirty="0"/>
                <a:t> = 27,90 m</a:t>
              </a: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10117660" y="420031"/>
              <a:ext cx="24045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500" b="1" dirty="0"/>
                <a:t>D</a:t>
              </a:r>
              <a:r>
                <a:rPr lang="pt-BR" sz="1500" b="1" baseline="-25000" dirty="0"/>
                <a:t>23</a:t>
              </a:r>
              <a:r>
                <a:rPr lang="pt-BR" sz="1500" b="1" dirty="0"/>
                <a:t> = 21,80 m</a:t>
              </a:r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10117660" y="828450"/>
              <a:ext cx="24045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500" b="1" dirty="0"/>
                <a:t>D</a:t>
              </a:r>
              <a:r>
                <a:rPr lang="pt-BR" sz="1500" b="1" baseline="-25000" dirty="0"/>
                <a:t>34</a:t>
              </a:r>
              <a:r>
                <a:rPr lang="pt-BR" sz="1500" b="1" dirty="0"/>
                <a:t> = 21,60 m</a:t>
              </a:r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10117660" y="1166978"/>
              <a:ext cx="24045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500" b="1" dirty="0"/>
                <a:t>D</a:t>
              </a:r>
              <a:r>
                <a:rPr lang="pt-BR" sz="1500" b="1" baseline="-25000" dirty="0"/>
                <a:t>41</a:t>
              </a:r>
              <a:r>
                <a:rPr lang="pt-BR" sz="1500" b="1" dirty="0"/>
                <a:t> = 23,90 m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7288687" y="869337"/>
            <a:ext cx="1855316" cy="1199829"/>
            <a:chOff x="9609667" y="4321593"/>
            <a:chExt cx="2473754" cy="1599771"/>
          </a:xfrm>
        </p:grpSpPr>
        <p:sp>
          <p:nvSpPr>
            <p:cNvPr id="40" name="Retângulo 39"/>
            <p:cNvSpPr/>
            <p:nvPr/>
          </p:nvSpPr>
          <p:spPr>
            <a:xfrm>
              <a:off x="9609667" y="4721704"/>
              <a:ext cx="2473754" cy="43088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r>
                <a:rPr lang="pt-BR" sz="1500" dirty="0"/>
                <a:t>AZ</a:t>
              </a:r>
              <a:r>
                <a:rPr lang="pt-BR" sz="1500" baseline="-25000" dirty="0"/>
                <a:t>23</a:t>
              </a:r>
              <a:r>
                <a:rPr lang="pt-BR" sz="1500" dirty="0"/>
                <a:t> = 47°49’32”</a:t>
              </a:r>
            </a:p>
          </p:txBody>
        </p:sp>
        <p:sp>
          <p:nvSpPr>
            <p:cNvPr id="41" name="Retângulo 40"/>
            <p:cNvSpPr/>
            <p:nvPr/>
          </p:nvSpPr>
          <p:spPr>
            <a:xfrm>
              <a:off x="9609667" y="4321593"/>
              <a:ext cx="2473754" cy="43088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r>
                <a:rPr lang="pt-BR" sz="1500" dirty="0"/>
                <a:t>AZ</a:t>
              </a:r>
              <a:r>
                <a:rPr lang="pt-BR" sz="1500" baseline="-25000" dirty="0"/>
                <a:t>12</a:t>
              </a:r>
              <a:r>
                <a:rPr lang="pt-BR" sz="1500" dirty="0"/>
                <a:t> = 323°45’39”</a:t>
              </a:r>
            </a:p>
          </p:txBody>
        </p:sp>
        <p:sp>
          <p:nvSpPr>
            <p:cNvPr id="42" name="Retângulo 41"/>
            <p:cNvSpPr/>
            <p:nvPr/>
          </p:nvSpPr>
          <p:spPr>
            <a:xfrm>
              <a:off x="9609667" y="5104359"/>
              <a:ext cx="2473754" cy="43088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r>
                <a:rPr lang="pt-BR" sz="1500" dirty="0"/>
                <a:t>AZ</a:t>
              </a:r>
              <a:r>
                <a:rPr lang="pt-BR" sz="1500" baseline="-25000" dirty="0"/>
                <a:t>34</a:t>
              </a:r>
              <a:r>
                <a:rPr lang="pt-BR" sz="1500" dirty="0"/>
                <a:t> = 141°41’54”</a:t>
              </a:r>
            </a:p>
          </p:txBody>
        </p:sp>
        <p:sp>
          <p:nvSpPr>
            <p:cNvPr id="43" name="Retângulo 42"/>
            <p:cNvSpPr/>
            <p:nvPr/>
          </p:nvSpPr>
          <p:spPr>
            <a:xfrm>
              <a:off x="9609667" y="5490477"/>
              <a:ext cx="2473754" cy="43088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r>
                <a:rPr lang="pt-BR" sz="1500" dirty="0"/>
                <a:t>AZ</a:t>
              </a:r>
              <a:r>
                <a:rPr lang="pt-BR" sz="1500" baseline="-25000" dirty="0"/>
                <a:t>41</a:t>
              </a:r>
              <a:r>
                <a:rPr lang="pt-BR" sz="1500" dirty="0"/>
                <a:t> = 213°09’00”</a:t>
              </a:r>
            </a:p>
          </p:txBody>
        </p:sp>
      </p:grpSp>
      <p:sp>
        <p:nvSpPr>
          <p:cNvPr id="44" name="Retângulo 43"/>
          <p:cNvSpPr/>
          <p:nvPr/>
        </p:nvSpPr>
        <p:spPr>
          <a:xfrm>
            <a:off x="0" y="3936862"/>
            <a:ext cx="9144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100" dirty="0">
                <a:solidFill>
                  <a:srgbClr val="FF0000"/>
                </a:solidFill>
              </a:rPr>
              <a:t>X</a:t>
            </a:r>
            <a:r>
              <a:rPr lang="pt-BR" sz="2100" baseline="-25000" dirty="0">
                <a:solidFill>
                  <a:srgbClr val="FF0000"/>
                </a:solidFill>
              </a:rPr>
              <a:t>2</a:t>
            </a:r>
            <a:r>
              <a:rPr lang="pt-BR" sz="2100" dirty="0">
                <a:solidFill>
                  <a:srgbClr val="FF0000"/>
                </a:solidFill>
              </a:rPr>
              <a:t> = 983,51 m       ,       Y</a:t>
            </a:r>
            <a:r>
              <a:rPr lang="pt-BR" sz="2100" baseline="-25000" dirty="0">
                <a:solidFill>
                  <a:srgbClr val="FF0000"/>
                </a:solidFill>
              </a:rPr>
              <a:t>2</a:t>
            </a:r>
            <a:r>
              <a:rPr lang="pt-BR" sz="2100" dirty="0">
                <a:solidFill>
                  <a:srgbClr val="FF0000"/>
                </a:solidFill>
              </a:rPr>
              <a:t> = 1.022,50 m</a:t>
            </a:r>
            <a:endParaRPr lang="pt-BR" sz="2100" baseline="-25000" dirty="0">
              <a:solidFill>
                <a:srgbClr val="FF0000"/>
              </a:solidFill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-3" y="4419136"/>
            <a:ext cx="9144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700" dirty="0"/>
              <a:t>X</a:t>
            </a:r>
            <a:r>
              <a:rPr lang="pt-BR" sz="2700" baseline="-25000" dirty="0"/>
              <a:t>3</a:t>
            </a:r>
            <a:r>
              <a:rPr lang="pt-BR" sz="2700" dirty="0"/>
              <a:t> = X</a:t>
            </a:r>
            <a:r>
              <a:rPr lang="pt-BR" sz="2700" baseline="-25000" dirty="0"/>
              <a:t>2</a:t>
            </a:r>
            <a:r>
              <a:rPr lang="pt-BR" sz="2700" dirty="0"/>
              <a:t> + DH</a:t>
            </a:r>
            <a:r>
              <a:rPr lang="pt-BR" sz="2700" baseline="-25000" dirty="0"/>
              <a:t>23</a:t>
            </a:r>
            <a:r>
              <a:rPr lang="pt-BR" sz="2700" dirty="0"/>
              <a:t> * </a:t>
            </a:r>
            <a:r>
              <a:rPr lang="pt-BR" sz="2700" dirty="0" err="1"/>
              <a:t>sen</a:t>
            </a:r>
            <a:r>
              <a:rPr lang="pt-BR" sz="2700" dirty="0"/>
              <a:t> AZ</a:t>
            </a:r>
            <a:r>
              <a:rPr lang="pt-BR" sz="2700" baseline="-25000" dirty="0"/>
              <a:t>23       ,      </a:t>
            </a:r>
            <a:r>
              <a:rPr lang="pt-BR" sz="2700" dirty="0"/>
              <a:t>Y</a:t>
            </a:r>
            <a:r>
              <a:rPr lang="pt-BR" sz="2700" baseline="-25000" dirty="0"/>
              <a:t>3</a:t>
            </a:r>
            <a:r>
              <a:rPr lang="pt-BR" sz="2700" dirty="0"/>
              <a:t> = Y</a:t>
            </a:r>
            <a:r>
              <a:rPr lang="pt-BR" sz="2700" baseline="-25000" dirty="0"/>
              <a:t>2</a:t>
            </a:r>
            <a:r>
              <a:rPr lang="pt-BR" sz="2700" dirty="0"/>
              <a:t> + DH</a:t>
            </a:r>
            <a:r>
              <a:rPr lang="pt-BR" sz="2700" baseline="-25000" dirty="0"/>
              <a:t>23</a:t>
            </a:r>
            <a:r>
              <a:rPr lang="pt-BR" sz="2700" dirty="0"/>
              <a:t> * cos AZ</a:t>
            </a:r>
            <a:r>
              <a:rPr lang="pt-BR" sz="2700" baseline="-25000" dirty="0"/>
              <a:t>23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-3" y="5157299"/>
            <a:ext cx="9144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100" dirty="0"/>
              <a:t>X</a:t>
            </a:r>
            <a:r>
              <a:rPr lang="pt-BR" sz="2100" baseline="-25000" dirty="0"/>
              <a:t>3</a:t>
            </a:r>
            <a:r>
              <a:rPr lang="pt-BR" sz="2100" dirty="0"/>
              <a:t> = 983,51 + 21,80 * </a:t>
            </a:r>
            <a:r>
              <a:rPr lang="pt-BR" sz="2100" dirty="0" err="1"/>
              <a:t>sen</a:t>
            </a:r>
            <a:r>
              <a:rPr lang="pt-BR" sz="2100" dirty="0"/>
              <a:t> 47°49’32”</a:t>
            </a:r>
            <a:r>
              <a:rPr lang="pt-BR" sz="2100" baseline="-25000" dirty="0"/>
              <a:t> ,    </a:t>
            </a:r>
            <a:r>
              <a:rPr lang="pt-BR" sz="2100" dirty="0"/>
              <a:t>Y</a:t>
            </a:r>
            <a:r>
              <a:rPr lang="pt-BR" sz="2100" baseline="-25000" dirty="0"/>
              <a:t>3</a:t>
            </a:r>
            <a:r>
              <a:rPr lang="pt-BR" sz="2100" dirty="0"/>
              <a:t> = 1.022,50 + 21,80 * cos 47°49’32”</a:t>
            </a:r>
            <a:endParaRPr lang="pt-BR" sz="2100" baseline="-25000" dirty="0"/>
          </a:p>
        </p:txBody>
      </p:sp>
      <p:sp>
        <p:nvSpPr>
          <p:cNvPr id="47" name="Retângulo 46"/>
          <p:cNvSpPr/>
          <p:nvPr/>
        </p:nvSpPr>
        <p:spPr>
          <a:xfrm>
            <a:off x="-3" y="5606922"/>
            <a:ext cx="9144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100" dirty="0">
                <a:solidFill>
                  <a:srgbClr val="FF0000"/>
                </a:solidFill>
              </a:rPr>
              <a:t>X</a:t>
            </a:r>
            <a:r>
              <a:rPr lang="pt-BR" sz="2100" baseline="-25000" dirty="0">
                <a:solidFill>
                  <a:srgbClr val="FF0000"/>
                </a:solidFill>
              </a:rPr>
              <a:t>3</a:t>
            </a:r>
            <a:r>
              <a:rPr lang="pt-BR" sz="2100" dirty="0">
                <a:solidFill>
                  <a:srgbClr val="FF0000"/>
                </a:solidFill>
              </a:rPr>
              <a:t> = 999,67 m       ,       Y</a:t>
            </a:r>
            <a:r>
              <a:rPr lang="pt-BR" sz="2100" baseline="-25000" dirty="0">
                <a:solidFill>
                  <a:srgbClr val="FF0000"/>
                </a:solidFill>
              </a:rPr>
              <a:t>3</a:t>
            </a:r>
            <a:r>
              <a:rPr lang="pt-BR" sz="2100" dirty="0">
                <a:solidFill>
                  <a:srgbClr val="FF0000"/>
                </a:solidFill>
              </a:rPr>
              <a:t> = 1.037,14 m</a:t>
            </a:r>
            <a:endParaRPr lang="pt-BR" sz="21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65980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6013441" y="2491042"/>
            <a:ext cx="1803406" cy="1187736"/>
            <a:chOff x="10117660" y="14216"/>
            <a:chExt cx="2404541" cy="1583649"/>
          </a:xfrm>
        </p:grpSpPr>
        <p:sp>
          <p:nvSpPr>
            <p:cNvPr id="35" name="CaixaDeTexto 34"/>
            <p:cNvSpPr txBox="1"/>
            <p:nvPr/>
          </p:nvSpPr>
          <p:spPr>
            <a:xfrm>
              <a:off x="10117668" y="14216"/>
              <a:ext cx="24045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500" b="1" dirty="0"/>
                <a:t>D</a:t>
              </a:r>
              <a:r>
                <a:rPr lang="pt-BR" sz="1500" b="1" baseline="-25000" dirty="0"/>
                <a:t>12</a:t>
              </a:r>
              <a:r>
                <a:rPr lang="pt-BR" sz="1500" b="1" dirty="0"/>
                <a:t> = 27,90 m</a:t>
              </a: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10117660" y="420031"/>
              <a:ext cx="24045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500" b="1" dirty="0"/>
                <a:t>D</a:t>
              </a:r>
              <a:r>
                <a:rPr lang="pt-BR" sz="1500" b="1" baseline="-25000" dirty="0"/>
                <a:t>23</a:t>
              </a:r>
              <a:r>
                <a:rPr lang="pt-BR" sz="1500" b="1" dirty="0"/>
                <a:t> = 21,80 m</a:t>
              </a:r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10117660" y="828450"/>
              <a:ext cx="24045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500" b="1" dirty="0"/>
                <a:t>D</a:t>
              </a:r>
              <a:r>
                <a:rPr lang="pt-BR" sz="1500" b="1" baseline="-25000" dirty="0"/>
                <a:t>34</a:t>
              </a:r>
              <a:r>
                <a:rPr lang="pt-BR" sz="1500" b="1" dirty="0"/>
                <a:t> = 21,60 m</a:t>
              </a:r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10117660" y="1166978"/>
              <a:ext cx="24045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500" b="1" dirty="0"/>
                <a:t>D</a:t>
              </a:r>
              <a:r>
                <a:rPr lang="pt-BR" sz="1500" b="1" baseline="-25000" dirty="0"/>
                <a:t>41</a:t>
              </a:r>
              <a:r>
                <a:rPr lang="pt-BR" sz="1500" b="1" dirty="0"/>
                <a:t> = 23,90 m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7231531" y="2514120"/>
            <a:ext cx="1855316" cy="1199829"/>
            <a:chOff x="9609667" y="4321593"/>
            <a:chExt cx="2473754" cy="1599771"/>
          </a:xfrm>
        </p:grpSpPr>
        <p:sp>
          <p:nvSpPr>
            <p:cNvPr id="40" name="Retângulo 39"/>
            <p:cNvSpPr/>
            <p:nvPr/>
          </p:nvSpPr>
          <p:spPr>
            <a:xfrm>
              <a:off x="9609667" y="4721704"/>
              <a:ext cx="2473754" cy="43088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r>
                <a:rPr lang="pt-BR" sz="1500" dirty="0"/>
                <a:t>AZ</a:t>
              </a:r>
              <a:r>
                <a:rPr lang="pt-BR" sz="1500" baseline="-25000" dirty="0"/>
                <a:t>23</a:t>
              </a:r>
              <a:r>
                <a:rPr lang="pt-BR" sz="1500" dirty="0"/>
                <a:t> = 47°49’32”</a:t>
              </a:r>
            </a:p>
          </p:txBody>
        </p:sp>
        <p:sp>
          <p:nvSpPr>
            <p:cNvPr id="41" name="Retângulo 40"/>
            <p:cNvSpPr/>
            <p:nvPr/>
          </p:nvSpPr>
          <p:spPr>
            <a:xfrm>
              <a:off x="9609667" y="4321593"/>
              <a:ext cx="2473754" cy="43088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r>
                <a:rPr lang="pt-BR" sz="1500" dirty="0"/>
                <a:t>AZ</a:t>
              </a:r>
              <a:r>
                <a:rPr lang="pt-BR" sz="1500" baseline="-25000" dirty="0"/>
                <a:t>12</a:t>
              </a:r>
              <a:r>
                <a:rPr lang="pt-BR" sz="1500" dirty="0"/>
                <a:t> = 323°45’39”</a:t>
              </a:r>
            </a:p>
          </p:txBody>
        </p:sp>
        <p:sp>
          <p:nvSpPr>
            <p:cNvPr id="42" name="Retângulo 41"/>
            <p:cNvSpPr/>
            <p:nvPr/>
          </p:nvSpPr>
          <p:spPr>
            <a:xfrm>
              <a:off x="9609667" y="5104359"/>
              <a:ext cx="2473754" cy="43088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r>
                <a:rPr lang="pt-BR" sz="1500" dirty="0"/>
                <a:t>AZ</a:t>
              </a:r>
              <a:r>
                <a:rPr lang="pt-BR" sz="1500" baseline="-25000" dirty="0"/>
                <a:t>34</a:t>
              </a:r>
              <a:r>
                <a:rPr lang="pt-BR" sz="1500" dirty="0"/>
                <a:t> = 141°41’54”</a:t>
              </a:r>
            </a:p>
          </p:txBody>
        </p:sp>
        <p:sp>
          <p:nvSpPr>
            <p:cNvPr id="43" name="Retângulo 42"/>
            <p:cNvSpPr/>
            <p:nvPr/>
          </p:nvSpPr>
          <p:spPr>
            <a:xfrm>
              <a:off x="9609667" y="5490477"/>
              <a:ext cx="2473754" cy="43088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r>
                <a:rPr lang="pt-BR" sz="1500" dirty="0"/>
                <a:t>AZ</a:t>
              </a:r>
              <a:r>
                <a:rPr lang="pt-BR" sz="1500" baseline="-25000" dirty="0"/>
                <a:t>41</a:t>
              </a:r>
              <a:r>
                <a:rPr lang="pt-BR" sz="1500" dirty="0"/>
                <a:t> = 213°09’00”</a:t>
              </a:r>
            </a:p>
          </p:txBody>
        </p:sp>
      </p:grpSp>
      <p:sp>
        <p:nvSpPr>
          <p:cNvPr id="45" name="Retângulo 44"/>
          <p:cNvSpPr/>
          <p:nvPr/>
        </p:nvSpPr>
        <p:spPr>
          <a:xfrm>
            <a:off x="107947" y="1015527"/>
            <a:ext cx="9144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700" dirty="0"/>
              <a:t>X</a:t>
            </a:r>
            <a:r>
              <a:rPr lang="pt-BR" sz="2700" baseline="-25000" dirty="0"/>
              <a:t>4</a:t>
            </a:r>
            <a:r>
              <a:rPr lang="pt-BR" sz="2700" dirty="0"/>
              <a:t> = X</a:t>
            </a:r>
            <a:r>
              <a:rPr lang="pt-BR" sz="2700" baseline="-25000" dirty="0"/>
              <a:t>3</a:t>
            </a:r>
            <a:r>
              <a:rPr lang="pt-BR" sz="2700" dirty="0"/>
              <a:t> + DH</a:t>
            </a:r>
            <a:r>
              <a:rPr lang="pt-BR" sz="2700" baseline="-25000" dirty="0"/>
              <a:t>34</a:t>
            </a:r>
            <a:r>
              <a:rPr lang="pt-BR" sz="2700" dirty="0"/>
              <a:t> * </a:t>
            </a:r>
            <a:r>
              <a:rPr lang="pt-BR" sz="2700" dirty="0" err="1"/>
              <a:t>sen</a:t>
            </a:r>
            <a:r>
              <a:rPr lang="pt-BR" sz="2700" dirty="0"/>
              <a:t> AZ</a:t>
            </a:r>
            <a:r>
              <a:rPr lang="pt-BR" sz="2700" baseline="-25000" dirty="0"/>
              <a:t>34       ,      </a:t>
            </a:r>
            <a:r>
              <a:rPr lang="pt-BR" sz="2700" dirty="0"/>
              <a:t>Y</a:t>
            </a:r>
            <a:r>
              <a:rPr lang="pt-BR" sz="2700" baseline="-25000" dirty="0"/>
              <a:t>4</a:t>
            </a:r>
            <a:r>
              <a:rPr lang="pt-BR" sz="2700" dirty="0"/>
              <a:t> = Y</a:t>
            </a:r>
            <a:r>
              <a:rPr lang="pt-BR" sz="2700" baseline="-25000" dirty="0"/>
              <a:t>3</a:t>
            </a:r>
            <a:r>
              <a:rPr lang="pt-BR" sz="2700" dirty="0"/>
              <a:t> + DH</a:t>
            </a:r>
            <a:r>
              <a:rPr lang="pt-BR" sz="2700" baseline="-25000" dirty="0"/>
              <a:t>34</a:t>
            </a:r>
            <a:r>
              <a:rPr lang="pt-BR" sz="2700" dirty="0"/>
              <a:t> * cos AZ</a:t>
            </a:r>
            <a:r>
              <a:rPr lang="pt-BR" sz="2700" baseline="-25000" dirty="0"/>
              <a:t>34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107947" y="1753690"/>
            <a:ext cx="9144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100" dirty="0"/>
              <a:t>X</a:t>
            </a:r>
            <a:r>
              <a:rPr lang="pt-BR" sz="2100" baseline="-25000" dirty="0"/>
              <a:t>4</a:t>
            </a:r>
            <a:r>
              <a:rPr lang="pt-BR" sz="2100" dirty="0"/>
              <a:t> = 999,67 + 21,60 * </a:t>
            </a:r>
            <a:r>
              <a:rPr lang="pt-BR" sz="2100" dirty="0" err="1"/>
              <a:t>sen</a:t>
            </a:r>
            <a:r>
              <a:rPr lang="pt-BR" sz="2100" dirty="0"/>
              <a:t> 141°41’54”</a:t>
            </a:r>
            <a:r>
              <a:rPr lang="pt-BR" sz="2100" baseline="-25000" dirty="0"/>
              <a:t> ,    </a:t>
            </a:r>
            <a:r>
              <a:rPr lang="pt-BR" sz="2100" dirty="0"/>
              <a:t>Y</a:t>
            </a:r>
            <a:r>
              <a:rPr lang="pt-BR" sz="2100" baseline="-25000" dirty="0"/>
              <a:t>4</a:t>
            </a:r>
            <a:r>
              <a:rPr lang="pt-BR" sz="2100" dirty="0"/>
              <a:t> = 1.037,14 + 21,60 * cos 141°41’54”</a:t>
            </a:r>
            <a:endParaRPr lang="pt-BR" sz="2100" baseline="-25000" dirty="0"/>
          </a:p>
        </p:txBody>
      </p:sp>
      <p:sp>
        <p:nvSpPr>
          <p:cNvPr id="47" name="Retângulo 46"/>
          <p:cNvSpPr/>
          <p:nvPr/>
        </p:nvSpPr>
        <p:spPr>
          <a:xfrm>
            <a:off x="107947" y="2203312"/>
            <a:ext cx="9144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100" dirty="0">
                <a:solidFill>
                  <a:srgbClr val="FF0000"/>
                </a:solidFill>
              </a:rPr>
              <a:t>X</a:t>
            </a:r>
            <a:r>
              <a:rPr lang="pt-BR" sz="2100" baseline="-25000" dirty="0">
                <a:solidFill>
                  <a:srgbClr val="FF0000"/>
                </a:solidFill>
              </a:rPr>
              <a:t>4</a:t>
            </a:r>
            <a:r>
              <a:rPr lang="pt-BR" sz="2100" dirty="0">
                <a:solidFill>
                  <a:srgbClr val="FF0000"/>
                </a:solidFill>
              </a:rPr>
              <a:t> = 1.013,06 m       ,       Y</a:t>
            </a:r>
            <a:r>
              <a:rPr lang="pt-BR" sz="2100" baseline="-25000" dirty="0">
                <a:solidFill>
                  <a:srgbClr val="FF0000"/>
                </a:solidFill>
              </a:rPr>
              <a:t>4</a:t>
            </a:r>
            <a:r>
              <a:rPr lang="pt-BR" sz="2100" dirty="0">
                <a:solidFill>
                  <a:srgbClr val="FF0000"/>
                </a:solidFill>
              </a:rPr>
              <a:t> = 1.020,19 m</a:t>
            </a:r>
            <a:endParaRPr lang="pt-BR" sz="2100" baseline="-25000" dirty="0">
              <a:solidFill>
                <a:srgbClr val="FF0000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/>
          <a:srcRect l="38680" t="25078" r="37639" b="15143"/>
          <a:stretch/>
        </p:blipFill>
        <p:spPr>
          <a:xfrm>
            <a:off x="2101835" y="2595727"/>
            <a:ext cx="3232149" cy="3364847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174604" y="3655695"/>
            <a:ext cx="1587503" cy="832372"/>
            <a:chOff x="381704" y="4503571"/>
            <a:chExt cx="2116671" cy="1109829"/>
          </a:xfrm>
        </p:grpSpPr>
        <p:sp>
          <p:nvSpPr>
            <p:cNvPr id="11" name="CaixaDeTexto 10"/>
            <p:cNvSpPr txBox="1"/>
            <p:nvPr/>
          </p:nvSpPr>
          <p:spPr>
            <a:xfrm>
              <a:off x="381704" y="4503571"/>
              <a:ext cx="211667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/>
                <a:t>Resultado</a:t>
              </a:r>
            </a:p>
          </p:txBody>
        </p:sp>
        <p:sp>
          <p:nvSpPr>
            <p:cNvPr id="12" name="Seta para a direita 11"/>
            <p:cNvSpPr/>
            <p:nvPr/>
          </p:nvSpPr>
          <p:spPr>
            <a:xfrm>
              <a:off x="482600" y="4885267"/>
              <a:ext cx="1989667" cy="7281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</p:grpSp>
    </p:spTree>
    <p:extLst>
      <p:ext uri="{BB962C8B-B14F-4D97-AF65-F5344CB8AC3E}">
        <p14:creationId xmlns:p14="http://schemas.microsoft.com/office/powerpoint/2010/main" val="2094584601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990598"/>
            <a:ext cx="9144000" cy="4540257"/>
            <a:chOff x="0" y="8457"/>
            <a:chExt cx="12192000" cy="6053676"/>
          </a:xfrm>
        </p:grpSpPr>
        <p:sp>
          <p:nvSpPr>
            <p:cNvPr id="4" name="CaixaDeTexto 3"/>
            <p:cNvSpPr txBox="1"/>
            <p:nvPr/>
          </p:nvSpPr>
          <p:spPr>
            <a:xfrm>
              <a:off x="0" y="8457"/>
              <a:ext cx="121920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700" dirty="0"/>
                <a:t>Diferenças de Nível</a:t>
              </a:r>
            </a:p>
            <a:p>
              <a:pPr algn="ctr"/>
              <a:endParaRPr lang="pt-BR" sz="2700" dirty="0"/>
            </a:p>
            <a:p>
              <a:pPr algn="ctr"/>
              <a:endParaRPr lang="pt-BR" sz="750" dirty="0"/>
            </a:p>
          </p:txBody>
        </p:sp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2"/>
            <a:srcRect t="33446"/>
            <a:stretch/>
          </p:blipFill>
          <p:spPr>
            <a:xfrm>
              <a:off x="69850" y="2073209"/>
              <a:ext cx="8401050" cy="1565804"/>
            </a:xfrm>
            <a:prstGeom prst="rect">
              <a:avLst/>
            </a:prstGeom>
          </p:spPr>
        </p:pic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t="52806" b="1958"/>
            <a:stretch/>
          </p:blipFill>
          <p:spPr>
            <a:xfrm>
              <a:off x="69850" y="4803972"/>
              <a:ext cx="8039100" cy="1258161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850" y="979114"/>
              <a:ext cx="5753100" cy="857250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657620"/>
              <a:ext cx="6372225" cy="1028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2161700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" y="857250"/>
            <a:ext cx="2120900" cy="371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100" dirty="0">
                <a:solidFill>
                  <a:srgbClr val="FF0000"/>
                </a:solidFill>
              </a:rPr>
              <a:t>Exemplo: </a:t>
            </a:r>
          </a:p>
          <a:p>
            <a:pPr algn="just"/>
            <a:endParaRPr lang="pt-BR" sz="750" dirty="0"/>
          </a:p>
          <a:p>
            <a:pPr algn="just"/>
            <a:r>
              <a:rPr lang="pt-BR" sz="2100" dirty="0"/>
              <a:t>Leitura dos fios:</a:t>
            </a:r>
          </a:p>
          <a:p>
            <a:pPr algn="just"/>
            <a:endParaRPr lang="pt-BR" sz="2100" dirty="0"/>
          </a:p>
          <a:p>
            <a:pPr algn="just"/>
            <a:r>
              <a:rPr lang="pt-BR" sz="1500" dirty="0"/>
              <a:t>FS = 1,90 m</a:t>
            </a:r>
          </a:p>
          <a:p>
            <a:pPr algn="just"/>
            <a:r>
              <a:rPr lang="pt-BR" sz="1500" dirty="0"/>
              <a:t>FM = 1,50 m</a:t>
            </a:r>
          </a:p>
          <a:p>
            <a:pPr algn="just"/>
            <a:r>
              <a:rPr lang="pt-BR" sz="1500" dirty="0"/>
              <a:t>FI = 1,10 m</a:t>
            </a:r>
          </a:p>
          <a:p>
            <a:pPr algn="just"/>
            <a:endParaRPr lang="pt-BR" sz="1500" dirty="0"/>
          </a:p>
          <a:p>
            <a:pPr algn="just"/>
            <a:r>
              <a:rPr lang="pt-BR" sz="1500" dirty="0"/>
              <a:t>Alt. Inst. (AI) = 1,48 m</a:t>
            </a:r>
          </a:p>
          <a:p>
            <a:pPr algn="just"/>
            <a:endParaRPr lang="pt-BR" sz="1500" dirty="0"/>
          </a:p>
          <a:p>
            <a:pPr algn="just"/>
            <a:r>
              <a:rPr lang="pt-BR" sz="1500" dirty="0"/>
              <a:t>Ang. </a:t>
            </a:r>
            <a:r>
              <a:rPr lang="pt-BR" sz="1500" dirty="0" err="1"/>
              <a:t>Vert</a:t>
            </a:r>
            <a:r>
              <a:rPr lang="pt-BR" sz="1500" dirty="0"/>
              <a:t>. = 96°12’30”</a:t>
            </a:r>
          </a:p>
          <a:p>
            <a:pPr algn="just"/>
            <a:endParaRPr lang="pt-BR" sz="1500" dirty="0"/>
          </a:p>
          <a:p>
            <a:pPr algn="just"/>
            <a:r>
              <a:rPr lang="el-GR" sz="1500" dirty="0"/>
              <a:t>α</a:t>
            </a:r>
            <a:r>
              <a:rPr lang="pt-BR" sz="1500" dirty="0"/>
              <a:t> = 90°- 96°12’30”</a:t>
            </a:r>
          </a:p>
          <a:p>
            <a:pPr algn="just"/>
            <a:endParaRPr lang="pt-BR" sz="1500" dirty="0"/>
          </a:p>
          <a:p>
            <a:pPr algn="just"/>
            <a:r>
              <a:rPr lang="el-GR" sz="1500" dirty="0">
                <a:solidFill>
                  <a:srgbClr val="FF0000"/>
                </a:solidFill>
              </a:rPr>
              <a:t>α</a:t>
            </a:r>
            <a:r>
              <a:rPr lang="pt-BR" sz="1500" dirty="0">
                <a:solidFill>
                  <a:srgbClr val="FF0000"/>
                </a:solidFill>
              </a:rPr>
              <a:t> = - 06°12’30”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/>
              <p:cNvSpPr txBox="1"/>
              <p:nvPr/>
            </p:nvSpPr>
            <p:spPr>
              <a:xfrm>
                <a:off x="182070" y="4837628"/>
                <a:ext cx="2994089" cy="293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350" dirty="0"/>
                  <a:t>DN </a:t>
                </a:r>
                <a14:m>
                  <m:oMath xmlns:m="http://schemas.openxmlformats.org/officeDocument/2006/math">
                    <m:r>
                      <a:rPr lang="pt-BR" sz="135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1350" dirty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1350">
                        <a:latin typeface="Cambria Math" panose="02040503050406030204" pitchFamily="18" charset="0"/>
                      </a:rPr>
                      <m:t>FS</m:t>
                    </m:r>
                    <m:r>
                      <a:rPr lang="pt-BR" sz="135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pt-BR" sz="1350" dirty="0"/>
                  <a:t>) * 100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3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𝑠𝑒𝑛</m:t>
                        </m:r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 2∗</m:t>
                        </m:r>
                        <m:r>
                          <m:rPr>
                            <m:sty m:val="p"/>
                          </m:rPr>
                          <a:rPr lang="el-GR" sz="1350" i="1">
                            <a:latin typeface="Cambria Math" panose="02040503050406030204" pitchFamily="18" charset="0"/>
                          </a:rPr>
                          <m:t>α</m:t>
                        </m:r>
                      </m:num>
                      <m:den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135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BR" sz="1350">
                        <a:latin typeface="Cambria Math" panose="02040503050406030204" pitchFamily="18" charset="0"/>
                      </a:rPr>
                      <m:t>AI</m:t>
                    </m:r>
                    <m:r>
                      <a:rPr lang="pt-BR" sz="135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pt-BR" sz="1350">
                        <a:latin typeface="Cambria Math" panose="02040503050406030204" pitchFamily="18" charset="0"/>
                      </a:rPr>
                      <m:t>FM</m:t>
                    </m:r>
                  </m:oMath>
                </a14:m>
                <a:endParaRPr lang="pt-BR" sz="1350" dirty="0"/>
              </a:p>
            </p:txBody>
          </p:sp>
        </mc:Choice>
        <mc:Fallback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0" y="4837628"/>
                <a:ext cx="2994089" cy="293798"/>
              </a:xfrm>
              <a:prstGeom prst="rect">
                <a:avLst/>
              </a:prstGeom>
              <a:blipFill>
                <a:blip r:embed="rId2"/>
                <a:stretch>
                  <a:fillRect l="-3666" t="-2083" r="-1018" b="-229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/>
              <p:cNvSpPr txBox="1"/>
              <p:nvPr/>
            </p:nvSpPr>
            <p:spPr>
              <a:xfrm>
                <a:off x="3744421" y="4837629"/>
                <a:ext cx="4107919" cy="322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350" dirty="0"/>
                  <a:t>DN </a:t>
                </a:r>
                <a14:m>
                  <m:oMath xmlns:m="http://schemas.openxmlformats.org/officeDocument/2006/math">
                    <m:r>
                      <a:rPr lang="pt-BR" sz="135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1350" dirty="0"/>
                  <a:t> (1,90</a:t>
                </a:r>
                <a14:m>
                  <m:oMath xmlns:m="http://schemas.openxmlformats.org/officeDocument/2006/math">
                    <m:r>
                      <a:rPr lang="pt-BR" sz="1350">
                        <a:latin typeface="Cambria Math" panose="02040503050406030204" pitchFamily="18" charset="0"/>
                      </a:rPr>
                      <m:t>−1,10</m:t>
                    </m:r>
                  </m:oMath>
                </a14:m>
                <a:r>
                  <a:rPr lang="pt-BR" sz="1350" dirty="0"/>
                  <a:t>) * 100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3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𝑠𝑒𝑛</m:t>
                        </m:r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 2∗(−06°</m:t>
                        </m:r>
                        <m:sSup>
                          <m:sSupPr>
                            <m:ctrlPr>
                              <a:rPr lang="pt-BR" sz="13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35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e>
                          <m:sup>
                            <m:r>
                              <a:rPr lang="pt-BR" sz="135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30")</m:t>
                        </m:r>
                      </m:num>
                      <m:den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135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1350">
                        <a:latin typeface="Cambria Math" panose="02040503050406030204" pitchFamily="18" charset="0"/>
                      </a:rPr>
                      <m:t>1,48−1,50</m:t>
                    </m:r>
                  </m:oMath>
                </a14:m>
                <a:endParaRPr lang="pt-BR" sz="1350" dirty="0"/>
              </a:p>
            </p:txBody>
          </p:sp>
        </mc:Choice>
        <mc:Fallback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421" y="4837629"/>
                <a:ext cx="4107919" cy="322781"/>
              </a:xfrm>
              <a:prstGeom prst="rect">
                <a:avLst/>
              </a:prstGeom>
              <a:blipFill>
                <a:blip r:embed="rId3"/>
                <a:stretch>
                  <a:fillRect l="-2522" t="-1887" r="-742" b="-188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/>
              <p:cNvSpPr txBox="1"/>
              <p:nvPr/>
            </p:nvSpPr>
            <p:spPr>
              <a:xfrm>
                <a:off x="182070" y="5392153"/>
                <a:ext cx="3329438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350" dirty="0"/>
                  <a:t>DN </a:t>
                </a:r>
                <a14:m>
                  <m:oMath xmlns:m="http://schemas.openxmlformats.org/officeDocument/2006/math">
                    <m:r>
                      <a:rPr lang="pt-BR" sz="135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1350" dirty="0"/>
                  <a:t> (0,8) * 100 * (-0,1075097</a:t>
                </a:r>
                <a14:m>
                  <m:oMath xmlns:m="http://schemas.openxmlformats.org/officeDocument/2006/math">
                    <m:r>
                      <a:rPr lang="pt-BR" sz="1350"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1350">
                        <a:latin typeface="Cambria Math" panose="02040503050406030204" pitchFamily="18" charset="0"/>
                      </a:rPr>
                      <m:t>1,48−1,50</m:t>
                    </m:r>
                  </m:oMath>
                </a14:m>
                <a:endParaRPr lang="pt-BR" sz="1350" dirty="0"/>
              </a:p>
            </p:txBody>
          </p:sp>
        </mc:Choice>
        <mc:Fallback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0" y="5392153"/>
                <a:ext cx="3329438" cy="207749"/>
              </a:xfrm>
              <a:prstGeom prst="rect">
                <a:avLst/>
              </a:prstGeom>
              <a:blipFill>
                <a:blip r:embed="rId4"/>
                <a:stretch>
                  <a:fillRect l="-3297" t="-26471" r="-549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/>
              <p:cNvSpPr txBox="1"/>
              <p:nvPr/>
            </p:nvSpPr>
            <p:spPr>
              <a:xfrm>
                <a:off x="3744420" y="5392152"/>
                <a:ext cx="2210542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350" dirty="0"/>
                  <a:t>DN </a:t>
                </a:r>
                <a14:m>
                  <m:oMath xmlns:m="http://schemas.openxmlformats.org/officeDocument/2006/math">
                    <m:r>
                      <a:rPr lang="pt-BR" sz="135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1350" dirty="0"/>
                  <a:t> -8,6007768</a:t>
                </a:r>
                <a14:m>
                  <m:oMath xmlns:m="http://schemas.openxmlformats.org/officeDocument/2006/math">
                    <m:r>
                      <a:rPr lang="pt-BR" sz="135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1350">
                        <a:latin typeface="Cambria Math" panose="02040503050406030204" pitchFamily="18" charset="0"/>
                      </a:rPr>
                      <m:t>1,48−1,50</m:t>
                    </m:r>
                  </m:oMath>
                </a14:m>
                <a:endParaRPr lang="pt-BR" sz="1350" dirty="0"/>
              </a:p>
            </p:txBody>
          </p:sp>
        </mc:Choice>
        <mc:Fallback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420" y="5392152"/>
                <a:ext cx="2210542" cy="207749"/>
              </a:xfrm>
              <a:prstGeom prst="rect">
                <a:avLst/>
              </a:prstGeom>
              <a:blipFill>
                <a:blip r:embed="rId5"/>
                <a:stretch>
                  <a:fillRect l="-4683" t="-26471" r="-1653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ixaDeTexto 11"/>
              <p:cNvSpPr txBox="1"/>
              <p:nvPr/>
            </p:nvSpPr>
            <p:spPr>
              <a:xfrm>
                <a:off x="6185068" y="5392152"/>
                <a:ext cx="1049967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350" dirty="0"/>
                  <a:t>DN </a:t>
                </a:r>
                <a14:m>
                  <m:oMath xmlns:m="http://schemas.openxmlformats.org/officeDocument/2006/math">
                    <m:r>
                      <a:rPr lang="pt-BR" sz="135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1350" dirty="0"/>
                  <a:t> -8,62077</a:t>
                </a:r>
              </a:p>
            </p:txBody>
          </p:sp>
        </mc:Choice>
        <mc:Fallback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068" y="5392152"/>
                <a:ext cx="1049967" cy="207749"/>
              </a:xfrm>
              <a:prstGeom prst="rect">
                <a:avLst/>
              </a:prstGeom>
              <a:blipFill>
                <a:blip r:embed="rId6"/>
                <a:stretch>
                  <a:fillRect l="-10465" t="-26471" r="-8140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ixaDeTexto 12"/>
              <p:cNvSpPr txBox="1"/>
              <p:nvPr/>
            </p:nvSpPr>
            <p:spPr>
              <a:xfrm>
                <a:off x="7464583" y="5392152"/>
                <a:ext cx="1049967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350" dirty="0">
                    <a:solidFill>
                      <a:srgbClr val="FF0000"/>
                    </a:solidFill>
                  </a:rPr>
                  <a:t>DN </a:t>
                </a:r>
                <a14:m>
                  <m:oMath xmlns:m="http://schemas.openxmlformats.org/officeDocument/2006/math">
                    <m:r>
                      <a:rPr lang="pt-BR" sz="13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1350" dirty="0">
                    <a:solidFill>
                      <a:srgbClr val="FF0000"/>
                    </a:solidFill>
                  </a:rPr>
                  <a:t> -8,621 m</a:t>
                </a:r>
              </a:p>
            </p:txBody>
          </p:sp>
        </mc:Choice>
        <mc:Fallback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583" y="5392152"/>
                <a:ext cx="1049967" cy="207749"/>
              </a:xfrm>
              <a:prstGeom prst="rect">
                <a:avLst/>
              </a:prstGeom>
              <a:blipFill>
                <a:blip r:embed="rId7"/>
                <a:stretch>
                  <a:fillRect l="-10465" t="-26471" r="-8721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ixaDeTexto 13"/>
          <p:cNvSpPr txBox="1"/>
          <p:nvPr/>
        </p:nvSpPr>
        <p:spPr>
          <a:xfrm>
            <a:off x="1" y="5738928"/>
            <a:ext cx="9143999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350" dirty="0">
                <a:solidFill>
                  <a:srgbClr val="FF0000"/>
                </a:solidFill>
              </a:rPr>
              <a:t>O Ponto B está 8,621 m abaixo de A.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8"/>
          <a:srcRect l="33472" t="28468" r="45625" b="44775"/>
          <a:stretch/>
        </p:blipFill>
        <p:spPr>
          <a:xfrm>
            <a:off x="2277680" y="857250"/>
            <a:ext cx="6841691" cy="3841351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3278832" y="1563301"/>
            <a:ext cx="28245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350" dirty="0"/>
              <a:t>α</a:t>
            </a:r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2262092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763CEE4-1178-4893-849C-6F9E50724920}"/>
              </a:ext>
            </a:extLst>
          </p:cNvPr>
          <p:cNvSpPr txBox="1"/>
          <p:nvPr/>
        </p:nvSpPr>
        <p:spPr>
          <a:xfrm>
            <a:off x="2156416" y="533400"/>
            <a:ext cx="4719320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latin typeface="Arial"/>
                <a:cs typeface="Arial"/>
              </a:rPr>
              <a:t>I</a:t>
            </a:r>
            <a:r>
              <a:rPr sz="2000" b="1" spc="15" dirty="0">
                <a:latin typeface="Arial"/>
                <a:cs typeface="Arial"/>
              </a:rPr>
              <a:t>n</a:t>
            </a:r>
            <a:r>
              <a:rPr sz="2000" b="1" spc="0" dirty="0">
                <a:latin typeface="Arial"/>
                <a:cs typeface="Arial"/>
              </a:rPr>
              <a:t>s</a:t>
            </a:r>
            <a:r>
              <a:rPr sz="2000" b="1" spc="20" dirty="0">
                <a:latin typeface="Arial"/>
                <a:cs typeface="Arial"/>
              </a:rPr>
              <a:t>t</a:t>
            </a:r>
            <a:r>
              <a:rPr sz="2000" b="1" spc="0" dirty="0">
                <a:latin typeface="Arial"/>
                <a:cs typeface="Arial"/>
              </a:rPr>
              <a:t>r</a:t>
            </a:r>
            <a:r>
              <a:rPr sz="2000" b="1" spc="15" dirty="0">
                <a:latin typeface="Arial"/>
                <a:cs typeface="Arial"/>
              </a:rPr>
              <a:t>u</a:t>
            </a:r>
            <a:r>
              <a:rPr sz="2000" b="1" spc="5" dirty="0">
                <a:latin typeface="Arial"/>
                <a:cs typeface="Arial"/>
              </a:rPr>
              <a:t>m</a:t>
            </a:r>
            <a:r>
              <a:rPr sz="2000" b="1" spc="0" dirty="0">
                <a:latin typeface="Arial"/>
                <a:cs typeface="Arial"/>
              </a:rPr>
              <a:t>e</a:t>
            </a:r>
            <a:r>
              <a:rPr sz="2000" b="1" spc="15" dirty="0">
                <a:latin typeface="Arial"/>
                <a:cs typeface="Arial"/>
              </a:rPr>
              <a:t>nto</a:t>
            </a:r>
            <a:r>
              <a:rPr sz="2000" b="1" spc="-15" dirty="0">
                <a:latin typeface="Arial"/>
                <a:cs typeface="Arial"/>
              </a:rPr>
              <a:t>s</a:t>
            </a:r>
            <a:r>
              <a:rPr sz="2000" b="1" spc="60" dirty="0">
                <a:latin typeface="Arial"/>
                <a:cs typeface="Arial"/>
              </a:rPr>
              <a:t> </a:t>
            </a:r>
            <a:r>
              <a:rPr sz="2000" b="1" spc="20" dirty="0">
                <a:latin typeface="Arial"/>
                <a:cs typeface="Arial"/>
              </a:rPr>
              <a:t>ut</a:t>
            </a:r>
            <a:r>
              <a:rPr sz="2000" b="1" spc="5" dirty="0">
                <a:latin typeface="Arial"/>
                <a:cs typeface="Arial"/>
              </a:rPr>
              <a:t>ili</a:t>
            </a:r>
            <a:r>
              <a:rPr sz="2000" b="1" spc="25" dirty="0">
                <a:latin typeface="Arial"/>
                <a:cs typeface="Arial"/>
              </a:rPr>
              <a:t>z</a:t>
            </a:r>
            <a:r>
              <a:rPr sz="2000" b="1" spc="0" dirty="0">
                <a:latin typeface="Arial"/>
                <a:cs typeface="Arial"/>
              </a:rPr>
              <a:t>a</a:t>
            </a:r>
            <a:r>
              <a:rPr sz="2000" b="1" spc="15" dirty="0">
                <a:latin typeface="Arial"/>
                <a:cs typeface="Arial"/>
              </a:rPr>
              <a:t>do</a:t>
            </a:r>
            <a:r>
              <a:rPr sz="2000" b="1" spc="-15" dirty="0">
                <a:latin typeface="Arial"/>
                <a:cs typeface="Arial"/>
              </a:rPr>
              <a:t>s</a:t>
            </a:r>
            <a:r>
              <a:rPr sz="2000" b="1" spc="40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n</a:t>
            </a:r>
            <a:r>
              <a:rPr sz="2000" b="1" spc="-15" dirty="0">
                <a:latin typeface="Arial"/>
                <a:cs typeface="Arial"/>
              </a:rPr>
              <a:t>a</a:t>
            </a:r>
            <a:r>
              <a:rPr sz="2000" b="1" spc="60" dirty="0">
                <a:latin typeface="Arial"/>
                <a:cs typeface="Arial"/>
              </a:rPr>
              <a:t> </a:t>
            </a:r>
            <a:r>
              <a:rPr sz="2000" b="1" spc="-105" dirty="0">
                <a:latin typeface="Arial"/>
                <a:cs typeface="Arial"/>
              </a:rPr>
              <a:t>T</a:t>
            </a:r>
            <a:r>
              <a:rPr sz="2000" b="1" spc="15" dirty="0">
                <a:latin typeface="Arial"/>
                <a:cs typeface="Arial"/>
              </a:rPr>
              <a:t>opog</a:t>
            </a:r>
            <a:r>
              <a:rPr sz="2000" b="1" spc="0" dirty="0">
                <a:latin typeface="Arial"/>
                <a:cs typeface="Arial"/>
              </a:rPr>
              <a:t>ra</a:t>
            </a:r>
            <a:r>
              <a:rPr sz="2000" b="1" spc="20" dirty="0">
                <a:latin typeface="Arial"/>
                <a:cs typeface="Arial"/>
              </a:rPr>
              <a:t>f</a:t>
            </a:r>
            <a:r>
              <a:rPr sz="2000" b="1" spc="5" dirty="0">
                <a:latin typeface="Arial"/>
                <a:cs typeface="Arial"/>
              </a:rPr>
              <a:t>i</a:t>
            </a:r>
            <a:r>
              <a:rPr sz="2000" b="1" spc="-15" dirty="0">
                <a:latin typeface="Arial"/>
                <a:cs typeface="Arial"/>
              </a:rPr>
              <a:t>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32BFFCA-FADD-4B97-9CEB-2D79EE4D2FA8}"/>
              </a:ext>
            </a:extLst>
          </p:cNvPr>
          <p:cNvSpPr txBox="1"/>
          <p:nvPr/>
        </p:nvSpPr>
        <p:spPr>
          <a:xfrm>
            <a:off x="436879" y="1239388"/>
            <a:ext cx="151955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u="heavy" spc="-15" dirty="0">
                <a:solidFill>
                  <a:srgbClr val="0563C1"/>
                </a:solidFill>
                <a:latin typeface="Calibri"/>
                <a:cs typeface="Calibri"/>
                <a:hlinkClick r:id="rId2" action="ppaction://hlinksldjump"/>
              </a:rPr>
              <a:t>1</a:t>
            </a:r>
            <a:r>
              <a:rPr sz="2000" u="heavy" spc="-5" dirty="0">
                <a:solidFill>
                  <a:srgbClr val="0563C1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2000" u="heavy" spc="-10" dirty="0">
                <a:solidFill>
                  <a:srgbClr val="0563C1"/>
                </a:solidFill>
                <a:latin typeface="Calibri"/>
                <a:cs typeface="Calibri"/>
                <a:hlinkClick r:id="rId2" action="ppaction://hlinksldjump"/>
              </a:rPr>
              <a:t>– </a:t>
            </a:r>
            <a:r>
              <a:rPr sz="2000" u="heavy" spc="-190" dirty="0">
                <a:solidFill>
                  <a:srgbClr val="0563C1"/>
                </a:solidFill>
                <a:latin typeface="Calibri"/>
                <a:cs typeface="Calibri"/>
                <a:hlinkClick r:id="rId2" action="ppaction://hlinksldjump"/>
              </a:rPr>
              <a:t>T</a:t>
            </a:r>
            <a:r>
              <a:rPr sz="2000" u="heavy" spc="-20" dirty="0">
                <a:solidFill>
                  <a:srgbClr val="0563C1"/>
                </a:solidFill>
                <a:latin typeface="Calibri"/>
                <a:cs typeface="Calibri"/>
                <a:hlinkClick r:id="rId2" action="ppaction://hlinksldjump"/>
              </a:rPr>
              <a:t>e</a:t>
            </a:r>
            <a:r>
              <a:rPr sz="2000" u="heavy" spc="-10" dirty="0">
                <a:solidFill>
                  <a:srgbClr val="0563C1"/>
                </a:solidFill>
                <a:latin typeface="Calibri"/>
                <a:cs typeface="Calibri"/>
                <a:hlinkClick r:id="rId2" action="ppaction://hlinksldjump"/>
              </a:rPr>
              <a:t>odoli</a:t>
            </a:r>
            <a:r>
              <a:rPr sz="2000" u="heavy" spc="-30" dirty="0">
                <a:solidFill>
                  <a:srgbClr val="0563C1"/>
                </a:solidFill>
                <a:latin typeface="Calibri"/>
                <a:cs typeface="Calibri"/>
                <a:hlinkClick r:id="rId2" action="ppaction://hlinksldjump"/>
              </a:rPr>
              <a:t>t</a:t>
            </a:r>
            <a:r>
              <a:rPr sz="2000" u="heavy" spc="-10" dirty="0">
                <a:solidFill>
                  <a:srgbClr val="0563C1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sz="2000" u="heavy" spc="-25" dirty="0">
                <a:solidFill>
                  <a:srgbClr val="0563C1"/>
                </a:solidFill>
                <a:latin typeface="Calibri"/>
                <a:cs typeface="Calibri"/>
                <a:hlinkClick r:id="rId2" action="ppaction://hlinksldjump"/>
              </a:rPr>
              <a:t>s</a:t>
            </a:r>
            <a:r>
              <a:rPr sz="2000" spc="-10" dirty="0">
                <a:latin typeface="Calibri"/>
                <a:cs typeface="Calibri"/>
              </a:rPr>
              <a:t>;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4376600-DB22-49C2-8FD9-E4CFC5A5C919}"/>
              </a:ext>
            </a:extLst>
          </p:cNvPr>
          <p:cNvSpPr txBox="1"/>
          <p:nvPr/>
        </p:nvSpPr>
        <p:spPr>
          <a:xfrm>
            <a:off x="3180079" y="1239388"/>
            <a:ext cx="200723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u="heavy" spc="-15" dirty="0">
                <a:solidFill>
                  <a:srgbClr val="0563C1"/>
                </a:solidFill>
                <a:latin typeface="Calibri"/>
                <a:cs typeface="Calibri"/>
                <a:hlinkClick r:id="rId3" action="ppaction://hlinksldjump"/>
              </a:rPr>
              <a:t>2</a:t>
            </a:r>
            <a:r>
              <a:rPr sz="2000" u="heavy" spc="-5" dirty="0">
                <a:solidFill>
                  <a:srgbClr val="0563C1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2000" u="heavy" spc="-10" dirty="0">
                <a:solidFill>
                  <a:srgbClr val="0563C1"/>
                </a:solidFill>
                <a:latin typeface="Calibri"/>
                <a:cs typeface="Calibri"/>
                <a:hlinkClick r:id="rId3" action="ppaction://hlinksldjump"/>
              </a:rPr>
              <a:t>– </a:t>
            </a:r>
            <a:r>
              <a:rPr sz="2000" u="heavy" dirty="0">
                <a:solidFill>
                  <a:srgbClr val="0563C1"/>
                </a:solidFill>
                <a:latin typeface="Calibri"/>
                <a:cs typeface="Calibri"/>
                <a:hlinkClick r:id="rId3" action="ppaction://hlinksldjump"/>
              </a:rPr>
              <a:t>E</a:t>
            </a:r>
            <a:r>
              <a:rPr sz="2000" u="heavy" spc="-45" dirty="0">
                <a:solidFill>
                  <a:srgbClr val="0563C1"/>
                </a:solidFill>
                <a:latin typeface="Calibri"/>
                <a:cs typeface="Calibri"/>
                <a:hlinkClick r:id="rId3" action="ppaction://hlinksldjump"/>
              </a:rPr>
              <a:t>s</a:t>
            </a:r>
            <a:r>
              <a:rPr sz="2000" u="heavy" spc="-30" dirty="0">
                <a:solidFill>
                  <a:srgbClr val="0563C1"/>
                </a:solidFill>
                <a:latin typeface="Calibri"/>
                <a:cs typeface="Calibri"/>
                <a:hlinkClick r:id="rId3" action="ppaction://hlinksldjump"/>
              </a:rPr>
              <a:t>t</a:t>
            </a:r>
            <a:r>
              <a:rPr sz="2000" u="heavy" spc="-5" dirty="0">
                <a:solidFill>
                  <a:srgbClr val="0563C1"/>
                </a:solidFill>
                <a:latin typeface="Calibri"/>
                <a:cs typeface="Calibri"/>
                <a:hlinkClick r:id="rId3" action="ppaction://hlinksldjump"/>
              </a:rPr>
              <a:t>a</a:t>
            </a:r>
            <a:r>
              <a:rPr sz="2000" u="heavy" spc="-40" dirty="0">
                <a:solidFill>
                  <a:srgbClr val="0563C1"/>
                </a:solidFill>
                <a:latin typeface="Calibri"/>
                <a:cs typeface="Calibri"/>
                <a:hlinkClick r:id="rId3" action="ppaction://hlinksldjump"/>
              </a:rPr>
              <a:t>ç</a:t>
            </a:r>
            <a:r>
              <a:rPr sz="2000" u="heavy" spc="-10" dirty="0">
                <a:solidFill>
                  <a:srgbClr val="0563C1"/>
                </a:solidFill>
                <a:latin typeface="Calibri"/>
                <a:cs typeface="Calibri"/>
                <a:hlinkClick r:id="rId3" action="ppaction://hlinksldjump"/>
              </a:rPr>
              <a:t>õ</a:t>
            </a:r>
            <a:r>
              <a:rPr sz="2000" u="heavy" spc="-20" dirty="0">
                <a:solidFill>
                  <a:srgbClr val="0563C1"/>
                </a:solidFill>
                <a:latin typeface="Calibri"/>
                <a:cs typeface="Calibri"/>
                <a:hlinkClick r:id="rId3" action="ppaction://hlinksldjump"/>
              </a:rPr>
              <a:t>e</a:t>
            </a:r>
            <a:r>
              <a:rPr sz="2000" u="heavy" spc="-10" dirty="0">
                <a:solidFill>
                  <a:srgbClr val="0563C1"/>
                </a:solidFill>
                <a:latin typeface="Calibri"/>
                <a:cs typeface="Calibri"/>
                <a:hlinkClick r:id="rId3" action="ppaction://hlinksldjump"/>
              </a:rPr>
              <a:t>s</a:t>
            </a:r>
            <a:r>
              <a:rPr sz="2000" u="heavy" spc="55" dirty="0">
                <a:solidFill>
                  <a:srgbClr val="0563C1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2000" u="heavy" spc="-190" dirty="0">
                <a:solidFill>
                  <a:srgbClr val="0563C1"/>
                </a:solidFill>
                <a:latin typeface="Calibri"/>
                <a:cs typeface="Calibri"/>
                <a:hlinkClick r:id="rId3" action="ppaction://hlinksldjump"/>
              </a:rPr>
              <a:t>T</a:t>
            </a:r>
            <a:r>
              <a:rPr sz="2000" u="heavy" spc="-10" dirty="0">
                <a:solidFill>
                  <a:srgbClr val="0563C1"/>
                </a:solidFill>
                <a:latin typeface="Calibri"/>
                <a:cs typeface="Calibri"/>
                <a:hlinkClick r:id="rId3" action="ppaction://hlinksldjump"/>
              </a:rPr>
              <a:t>o</a:t>
            </a:r>
            <a:r>
              <a:rPr sz="2000" u="heavy" spc="-30" dirty="0">
                <a:solidFill>
                  <a:srgbClr val="0563C1"/>
                </a:solidFill>
                <a:latin typeface="Calibri"/>
                <a:cs typeface="Calibri"/>
                <a:hlinkClick r:id="rId3" action="ppaction://hlinksldjump"/>
              </a:rPr>
              <a:t>t</a:t>
            </a:r>
            <a:r>
              <a:rPr sz="2000" u="heavy" spc="-5" dirty="0">
                <a:solidFill>
                  <a:srgbClr val="0563C1"/>
                </a:solidFill>
                <a:latin typeface="Calibri"/>
                <a:cs typeface="Calibri"/>
                <a:hlinkClick r:id="rId3" action="ppaction://hlinksldjump"/>
              </a:rPr>
              <a:t>a</a:t>
            </a:r>
            <a:r>
              <a:rPr sz="2000" u="heavy" spc="-10" dirty="0">
                <a:solidFill>
                  <a:srgbClr val="0563C1"/>
                </a:solidFill>
                <a:latin typeface="Calibri"/>
                <a:cs typeface="Calibri"/>
                <a:hlinkClick r:id="rId3" action="ppaction://hlinksldjump"/>
              </a:rPr>
              <a:t>i</a:t>
            </a:r>
            <a:r>
              <a:rPr sz="2000" u="heavy" spc="-25" dirty="0">
                <a:solidFill>
                  <a:srgbClr val="0563C1"/>
                </a:solidFill>
                <a:latin typeface="Calibri"/>
                <a:cs typeface="Calibri"/>
                <a:hlinkClick r:id="rId3" action="ppaction://hlinksldjump"/>
              </a:rPr>
              <a:t>s</a:t>
            </a:r>
            <a:r>
              <a:rPr sz="2000" spc="-10" dirty="0">
                <a:latin typeface="Calibri"/>
                <a:cs typeface="Calibri"/>
              </a:rPr>
              <a:t>;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63FDF7C-38C1-4C7E-BC62-CE6614B23B36}"/>
              </a:ext>
            </a:extLst>
          </p:cNvPr>
          <p:cNvSpPr txBox="1"/>
          <p:nvPr/>
        </p:nvSpPr>
        <p:spPr>
          <a:xfrm>
            <a:off x="6837680" y="1239388"/>
            <a:ext cx="107505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u="heavy" spc="-15" dirty="0">
                <a:solidFill>
                  <a:srgbClr val="0563C1"/>
                </a:solidFill>
                <a:latin typeface="Calibri"/>
                <a:cs typeface="Calibri"/>
                <a:hlinkClick r:id="rId4" action="ppaction://hlinksldjump"/>
              </a:rPr>
              <a:t>3</a:t>
            </a:r>
            <a:r>
              <a:rPr sz="2000" u="heavy" spc="-5" dirty="0">
                <a:solidFill>
                  <a:srgbClr val="0563C1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2000" u="heavy" spc="-10" dirty="0">
                <a:solidFill>
                  <a:srgbClr val="0563C1"/>
                </a:solidFill>
                <a:latin typeface="Calibri"/>
                <a:cs typeface="Calibri"/>
                <a:hlinkClick r:id="rId4" action="ppaction://hlinksldjump"/>
              </a:rPr>
              <a:t>– </a:t>
            </a:r>
            <a:r>
              <a:rPr sz="2000" u="heavy" spc="-5" dirty="0">
                <a:solidFill>
                  <a:srgbClr val="0563C1"/>
                </a:solidFill>
                <a:latin typeface="Calibri"/>
                <a:cs typeface="Calibri"/>
                <a:hlinkClick r:id="rId4" action="ppaction://hlinksldjump"/>
              </a:rPr>
              <a:t>N</a:t>
            </a:r>
            <a:r>
              <a:rPr sz="2000" u="heavy" spc="-10" dirty="0">
                <a:solidFill>
                  <a:srgbClr val="0563C1"/>
                </a:solidFill>
                <a:latin typeface="Calibri"/>
                <a:cs typeface="Calibri"/>
                <a:hlinkClick r:id="rId4" action="ppaction://hlinksldjump"/>
              </a:rPr>
              <a:t>í</a:t>
            </a:r>
            <a:r>
              <a:rPr sz="2000" u="heavy" spc="-50" dirty="0">
                <a:solidFill>
                  <a:srgbClr val="0563C1"/>
                </a:solidFill>
                <a:latin typeface="Calibri"/>
                <a:cs typeface="Calibri"/>
                <a:hlinkClick r:id="rId4" action="ppaction://hlinksldjump"/>
              </a:rPr>
              <a:t>v</a:t>
            </a:r>
            <a:r>
              <a:rPr sz="2000" u="heavy" spc="-20" dirty="0">
                <a:solidFill>
                  <a:srgbClr val="0563C1"/>
                </a:solidFill>
                <a:latin typeface="Calibri"/>
                <a:cs typeface="Calibri"/>
                <a:hlinkClick r:id="rId4" action="ppaction://hlinksldjump"/>
              </a:rPr>
              <a:t>e</a:t>
            </a:r>
            <a:r>
              <a:rPr sz="2000" u="heavy" spc="-10" dirty="0">
                <a:solidFill>
                  <a:srgbClr val="0563C1"/>
                </a:solidFill>
                <a:latin typeface="Calibri"/>
                <a:cs typeface="Calibri"/>
                <a:hlinkClick r:id="rId4" action="ppaction://hlinksldjump"/>
              </a:rPr>
              <a:t>i</a:t>
            </a:r>
            <a:r>
              <a:rPr sz="2000" u="heavy" spc="-25" dirty="0">
                <a:solidFill>
                  <a:srgbClr val="0563C1"/>
                </a:solidFill>
                <a:latin typeface="Calibri"/>
                <a:cs typeface="Calibri"/>
                <a:hlinkClick r:id="rId4" action="ppaction://hlinksldjump"/>
              </a:rPr>
              <a:t>s</a:t>
            </a:r>
            <a:r>
              <a:rPr sz="2000" spc="-10" dirty="0">
                <a:latin typeface="Calibri"/>
                <a:cs typeface="Calibri"/>
              </a:rPr>
              <a:t>;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8C767034-DFC2-4023-B7AC-F39D1798AABF}"/>
              </a:ext>
            </a:extLst>
          </p:cNvPr>
          <p:cNvSpPr txBox="1"/>
          <p:nvPr/>
        </p:nvSpPr>
        <p:spPr>
          <a:xfrm>
            <a:off x="436878" y="2458588"/>
            <a:ext cx="101092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u="heavy" spc="-15" dirty="0">
                <a:solidFill>
                  <a:srgbClr val="0563C1"/>
                </a:solidFill>
                <a:latin typeface="Calibri"/>
                <a:cs typeface="Calibri"/>
                <a:hlinkClick r:id="rId5" action="ppaction://hlinksldjump"/>
              </a:rPr>
              <a:t>4</a:t>
            </a:r>
            <a:r>
              <a:rPr sz="2000" u="heavy" spc="-5" dirty="0">
                <a:solidFill>
                  <a:srgbClr val="0563C1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2000" u="heavy" spc="-10" dirty="0">
                <a:solidFill>
                  <a:srgbClr val="0563C1"/>
                </a:solidFill>
                <a:latin typeface="Calibri"/>
                <a:cs typeface="Calibri"/>
                <a:hlinkClick r:id="rId5" action="ppaction://hlinksldjump"/>
              </a:rPr>
              <a:t>– </a:t>
            </a:r>
            <a:r>
              <a:rPr sz="2000" u="heavy" spc="-25" dirty="0">
                <a:solidFill>
                  <a:srgbClr val="0563C1"/>
                </a:solidFill>
                <a:latin typeface="Calibri"/>
                <a:cs typeface="Calibri"/>
                <a:hlinkClick r:id="rId5" action="ppaction://hlinksldjump"/>
              </a:rPr>
              <a:t>G</a:t>
            </a:r>
            <a:r>
              <a:rPr lang="pt-BR" sz="2000" u="heavy" spc="-25" dirty="0">
                <a:solidFill>
                  <a:srgbClr val="0563C1"/>
                </a:solidFill>
                <a:latin typeface="Calibri"/>
                <a:cs typeface="Calibri"/>
                <a:hlinkClick r:id="rId5" action="ppaction://hlinksldjump"/>
              </a:rPr>
              <a:t>NSS</a:t>
            </a:r>
            <a:r>
              <a:rPr sz="2000" spc="-10" dirty="0">
                <a:latin typeface="Calibri"/>
                <a:cs typeface="Calibri"/>
              </a:rPr>
              <a:t>;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7A2A1683-2F96-4BDF-BEA3-66B9F60BE972}"/>
              </a:ext>
            </a:extLst>
          </p:cNvPr>
          <p:cNvSpPr txBox="1"/>
          <p:nvPr/>
        </p:nvSpPr>
        <p:spPr>
          <a:xfrm>
            <a:off x="3180079" y="2458588"/>
            <a:ext cx="175450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u="heavy" spc="-15" dirty="0">
                <a:solidFill>
                  <a:srgbClr val="0563C1"/>
                </a:solidFill>
                <a:latin typeface="Calibri"/>
                <a:cs typeface="Calibri"/>
                <a:hlinkClick r:id="rId6" action="ppaction://hlinksldjump"/>
              </a:rPr>
              <a:t>5</a:t>
            </a:r>
            <a:r>
              <a:rPr sz="2000" u="heavy" spc="-5" dirty="0">
                <a:solidFill>
                  <a:srgbClr val="0563C1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2000" u="heavy" spc="-10" dirty="0">
                <a:solidFill>
                  <a:srgbClr val="0563C1"/>
                </a:solidFill>
                <a:latin typeface="Calibri"/>
                <a:cs typeface="Calibri"/>
                <a:hlinkClick r:id="rId6" action="ppaction://hlinksldjump"/>
              </a:rPr>
              <a:t>– L</a:t>
            </a:r>
            <a:r>
              <a:rPr sz="2000" u="heavy" spc="-5" dirty="0">
                <a:solidFill>
                  <a:srgbClr val="0563C1"/>
                </a:solidFill>
                <a:latin typeface="Calibri"/>
                <a:cs typeface="Calibri"/>
                <a:hlinkClick r:id="rId6" action="ppaction://hlinksldjump"/>
              </a:rPr>
              <a:t>a</a:t>
            </a:r>
            <a:r>
              <a:rPr sz="2000" u="heavy" spc="-25" dirty="0">
                <a:solidFill>
                  <a:srgbClr val="0563C1"/>
                </a:solidFill>
                <a:latin typeface="Calibri"/>
                <a:cs typeface="Calibri"/>
                <a:hlinkClick r:id="rId6" action="ppaction://hlinksldjump"/>
              </a:rPr>
              <a:t>s</a:t>
            </a:r>
            <a:r>
              <a:rPr sz="2000" u="heavy" spc="-20" dirty="0">
                <a:solidFill>
                  <a:srgbClr val="0563C1"/>
                </a:solidFill>
                <a:latin typeface="Calibri"/>
                <a:cs typeface="Calibri"/>
                <a:hlinkClick r:id="rId6" action="ppaction://hlinksldjump"/>
              </a:rPr>
              <a:t>e</a:t>
            </a:r>
            <a:r>
              <a:rPr sz="2000" u="heavy" spc="-10" dirty="0">
                <a:solidFill>
                  <a:srgbClr val="0563C1"/>
                </a:solidFill>
                <a:latin typeface="Calibri"/>
                <a:cs typeface="Calibri"/>
                <a:hlinkClick r:id="rId6" action="ppaction://hlinksldjump"/>
              </a:rPr>
              <a:t>r</a:t>
            </a:r>
            <a:r>
              <a:rPr sz="2000" u="heavy" spc="50" dirty="0">
                <a:solidFill>
                  <a:srgbClr val="0563C1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2000" u="heavy" spc="-15" dirty="0">
                <a:solidFill>
                  <a:srgbClr val="0563C1"/>
                </a:solidFill>
                <a:latin typeface="Calibri"/>
                <a:cs typeface="Calibri"/>
                <a:hlinkClick r:id="rId6" action="ppaction://hlinksldjump"/>
              </a:rPr>
              <a:t>S</a:t>
            </a:r>
            <a:r>
              <a:rPr sz="2000" u="heavy" spc="-40" dirty="0">
                <a:solidFill>
                  <a:srgbClr val="0563C1"/>
                </a:solidFill>
                <a:latin typeface="Calibri"/>
                <a:cs typeface="Calibri"/>
                <a:hlinkClick r:id="rId6" action="ppaction://hlinksldjump"/>
              </a:rPr>
              <a:t>c</a:t>
            </a:r>
            <a:r>
              <a:rPr sz="2000" u="heavy" spc="-5" dirty="0">
                <a:solidFill>
                  <a:srgbClr val="0563C1"/>
                </a:solidFill>
                <a:latin typeface="Calibri"/>
                <a:cs typeface="Calibri"/>
                <a:hlinkClick r:id="rId6" action="ppaction://hlinksldjump"/>
              </a:rPr>
              <a:t>a</a:t>
            </a:r>
            <a:r>
              <a:rPr sz="2000" u="heavy" spc="-10" dirty="0">
                <a:solidFill>
                  <a:srgbClr val="0563C1"/>
                </a:solidFill>
                <a:latin typeface="Calibri"/>
                <a:cs typeface="Calibri"/>
                <a:hlinkClick r:id="rId6" action="ppaction://hlinksldjump"/>
              </a:rPr>
              <a:t>n</a:t>
            </a:r>
            <a:r>
              <a:rPr sz="2000" u="heavy" spc="-20" dirty="0">
                <a:solidFill>
                  <a:srgbClr val="0563C1"/>
                </a:solidFill>
                <a:latin typeface="Calibri"/>
                <a:cs typeface="Calibri"/>
                <a:hlinkClick r:id="rId6" action="ppaction://hlinksldjump"/>
              </a:rPr>
              <a:t>e</a:t>
            </a:r>
            <a:r>
              <a:rPr sz="2000" u="heavy" spc="-15" dirty="0">
                <a:solidFill>
                  <a:srgbClr val="0563C1"/>
                </a:solidFill>
                <a:latin typeface="Calibri"/>
                <a:cs typeface="Calibri"/>
                <a:hlinkClick r:id="rId6" action="ppaction://hlinksldjump"/>
              </a:rPr>
              <a:t>r</a:t>
            </a:r>
            <a:r>
              <a:rPr sz="2000" spc="-10" dirty="0">
                <a:latin typeface="Calibri"/>
                <a:cs typeface="Calibri"/>
              </a:rPr>
              <a:t>;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A2F5590B-2AC8-4F94-AF1D-F7CDC1E186BB}"/>
              </a:ext>
            </a:extLst>
          </p:cNvPr>
          <p:cNvSpPr txBox="1"/>
          <p:nvPr/>
        </p:nvSpPr>
        <p:spPr>
          <a:xfrm>
            <a:off x="6837680" y="2458588"/>
            <a:ext cx="184912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u="heavy" spc="-15" dirty="0">
                <a:solidFill>
                  <a:srgbClr val="0563C1"/>
                </a:solidFill>
                <a:latin typeface="Calibri"/>
                <a:cs typeface="Calibri"/>
                <a:hlinkClick r:id="rId7" action="ppaction://hlinksldjump"/>
              </a:rPr>
              <a:t>6</a:t>
            </a:r>
            <a:r>
              <a:rPr sz="2000" u="heavy" spc="-5" dirty="0">
                <a:solidFill>
                  <a:srgbClr val="0563C1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2000" u="heavy" spc="-10" dirty="0">
                <a:solidFill>
                  <a:srgbClr val="0563C1"/>
                </a:solidFill>
                <a:latin typeface="Calibri"/>
                <a:cs typeface="Calibri"/>
                <a:hlinkClick r:id="rId7" action="ppaction://hlinksldjump"/>
              </a:rPr>
              <a:t>– </a:t>
            </a:r>
            <a:r>
              <a:rPr sz="2000" u="heavy" spc="-25" dirty="0">
                <a:solidFill>
                  <a:srgbClr val="0563C1"/>
                </a:solidFill>
                <a:latin typeface="Calibri"/>
                <a:cs typeface="Calibri"/>
                <a:hlinkClick r:id="rId7" action="ppaction://hlinksldjump"/>
              </a:rPr>
              <a:t>E</a:t>
            </a:r>
            <a:r>
              <a:rPr sz="2000" u="heavy" spc="-40" dirty="0">
                <a:solidFill>
                  <a:srgbClr val="0563C1"/>
                </a:solidFill>
                <a:latin typeface="Calibri"/>
                <a:cs typeface="Calibri"/>
                <a:hlinkClick r:id="rId7" action="ppaction://hlinksldjump"/>
              </a:rPr>
              <a:t>c</a:t>
            </a:r>
            <a:r>
              <a:rPr sz="2000" u="heavy" spc="-10" dirty="0">
                <a:solidFill>
                  <a:srgbClr val="0563C1"/>
                </a:solidFill>
                <a:latin typeface="Calibri"/>
                <a:cs typeface="Calibri"/>
                <a:hlinkClick r:id="rId7" action="ppaction://hlinksldjump"/>
              </a:rPr>
              <a:t>ob</a:t>
            </a:r>
            <a:r>
              <a:rPr sz="2000" u="heavy" spc="-30" dirty="0">
                <a:solidFill>
                  <a:srgbClr val="0563C1"/>
                </a:solidFill>
                <a:latin typeface="Calibri"/>
                <a:cs typeface="Calibri"/>
                <a:hlinkClick r:id="rId7" action="ppaction://hlinksldjump"/>
              </a:rPr>
              <a:t>a</a:t>
            </a:r>
            <a:r>
              <a:rPr sz="2000" u="heavy" spc="-10" dirty="0">
                <a:solidFill>
                  <a:srgbClr val="0563C1"/>
                </a:solidFill>
                <a:latin typeface="Calibri"/>
                <a:cs typeface="Calibri"/>
                <a:hlinkClick r:id="rId7" action="ppaction://hlinksldjump"/>
              </a:rPr>
              <a:t>tí</a:t>
            </a:r>
            <a:r>
              <a:rPr sz="2000" u="heavy" spc="-25" dirty="0">
                <a:solidFill>
                  <a:srgbClr val="0563C1"/>
                </a:solidFill>
                <a:latin typeface="Calibri"/>
                <a:cs typeface="Calibri"/>
                <a:hlinkClick r:id="rId7" action="ppaction://hlinksldjump"/>
              </a:rPr>
              <a:t>me</a:t>
            </a:r>
            <a:r>
              <a:rPr sz="2000" u="heavy" spc="-5" dirty="0">
                <a:solidFill>
                  <a:srgbClr val="0563C1"/>
                </a:solidFill>
                <a:latin typeface="Calibri"/>
                <a:cs typeface="Calibri"/>
                <a:hlinkClick r:id="rId7" action="ppaction://hlinksldjump"/>
              </a:rPr>
              <a:t>t</a:t>
            </a:r>
            <a:r>
              <a:rPr sz="2000" u="heavy" spc="-35" dirty="0">
                <a:solidFill>
                  <a:srgbClr val="0563C1"/>
                </a:solidFill>
                <a:latin typeface="Calibri"/>
                <a:cs typeface="Calibri"/>
                <a:hlinkClick r:id="rId7" action="ppaction://hlinksldjump"/>
              </a:rPr>
              <a:t>r</a:t>
            </a:r>
            <a:r>
              <a:rPr sz="2000" u="heavy" spc="-10" dirty="0">
                <a:solidFill>
                  <a:srgbClr val="0563C1"/>
                </a:solidFill>
                <a:latin typeface="Calibri"/>
                <a:cs typeface="Calibri"/>
                <a:hlinkClick r:id="rId7" action="ppaction://hlinksldjump"/>
              </a:rPr>
              <a:t>o</a:t>
            </a:r>
            <a:r>
              <a:rPr sz="2000" spc="-10" dirty="0">
                <a:latin typeface="Calibri"/>
                <a:cs typeface="Calibri"/>
              </a:rPr>
              <a:t>;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180E05EA-6FF5-498F-8D1F-238510D69277}"/>
              </a:ext>
            </a:extLst>
          </p:cNvPr>
          <p:cNvSpPr txBox="1"/>
          <p:nvPr/>
        </p:nvSpPr>
        <p:spPr>
          <a:xfrm>
            <a:off x="3180079" y="3677788"/>
            <a:ext cx="118999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u="heavy" spc="-15" dirty="0">
                <a:solidFill>
                  <a:srgbClr val="0563C1"/>
                </a:solidFill>
                <a:latin typeface="Calibri"/>
                <a:cs typeface="Calibri"/>
                <a:hlinkClick r:id="rId8" action="ppaction://hlinksldjump"/>
              </a:rPr>
              <a:t>7</a:t>
            </a:r>
            <a:r>
              <a:rPr sz="2000" u="heavy" spc="-5" dirty="0">
                <a:solidFill>
                  <a:srgbClr val="0563C1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2000" u="heavy" spc="-10" dirty="0">
                <a:solidFill>
                  <a:srgbClr val="0563C1"/>
                </a:solidFill>
                <a:latin typeface="Calibri"/>
                <a:cs typeface="Calibri"/>
                <a:hlinkClick r:id="rId8" action="ppaction://hlinksldjump"/>
              </a:rPr>
              <a:t>– </a:t>
            </a:r>
            <a:r>
              <a:rPr sz="2000" u="heavy" spc="-20" dirty="0">
                <a:solidFill>
                  <a:srgbClr val="0563C1"/>
                </a:solidFill>
                <a:latin typeface="Calibri"/>
                <a:cs typeface="Calibri"/>
                <a:hlinkClick r:id="rId8" action="ppaction://hlinksldjump"/>
              </a:rPr>
              <a:t>D</a:t>
            </a:r>
            <a:r>
              <a:rPr sz="2000" u="heavy" spc="-35" dirty="0">
                <a:solidFill>
                  <a:srgbClr val="0563C1"/>
                </a:solidFill>
                <a:latin typeface="Calibri"/>
                <a:cs typeface="Calibri"/>
                <a:hlinkClick r:id="rId8" action="ppaction://hlinksldjump"/>
              </a:rPr>
              <a:t>r</a:t>
            </a:r>
            <a:r>
              <a:rPr sz="2000" u="heavy" spc="-10" dirty="0">
                <a:solidFill>
                  <a:srgbClr val="0563C1"/>
                </a:solidFill>
                <a:latin typeface="Calibri"/>
                <a:cs typeface="Calibri"/>
                <a:hlinkClick r:id="rId8" action="ppaction://hlinksldjump"/>
              </a:rPr>
              <a:t>on</a:t>
            </a:r>
            <a:r>
              <a:rPr sz="2000" u="heavy" spc="-20" dirty="0">
                <a:solidFill>
                  <a:srgbClr val="0563C1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sz="2000" u="heavy" spc="-25" dirty="0">
                <a:solidFill>
                  <a:srgbClr val="0563C1"/>
                </a:solidFill>
                <a:latin typeface="Calibri"/>
                <a:cs typeface="Calibri"/>
                <a:hlinkClick r:id="rId8" action="ppaction://hlinksldjump"/>
              </a:rPr>
              <a:t>s</a:t>
            </a:r>
            <a:r>
              <a:rPr sz="2000" spc="-5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2" name="Seta: para a Direita 11">
            <a:hlinkClick r:id="rId9" action="ppaction://hlinksldjump"/>
            <a:extLst>
              <a:ext uri="{FF2B5EF4-FFF2-40B4-BE49-F238E27FC236}">
                <a16:creationId xmlns:a16="http://schemas.microsoft.com/office/drawing/2014/main" id="{B6125295-B860-41D4-850E-0B8F8847696B}"/>
              </a:ext>
            </a:extLst>
          </p:cNvPr>
          <p:cNvSpPr/>
          <p:nvPr/>
        </p:nvSpPr>
        <p:spPr>
          <a:xfrm>
            <a:off x="7912735" y="6248400"/>
            <a:ext cx="774065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026334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857250"/>
            <a:ext cx="2120900" cy="371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100" dirty="0">
                <a:solidFill>
                  <a:srgbClr val="FF0000"/>
                </a:solidFill>
              </a:rPr>
              <a:t>Exemplo 2: </a:t>
            </a:r>
          </a:p>
          <a:p>
            <a:pPr algn="just"/>
            <a:endParaRPr lang="pt-BR" sz="750" dirty="0"/>
          </a:p>
          <a:p>
            <a:pPr algn="just"/>
            <a:r>
              <a:rPr lang="pt-BR" sz="2100" dirty="0"/>
              <a:t>Leitura dos fios:</a:t>
            </a:r>
          </a:p>
          <a:p>
            <a:pPr algn="just"/>
            <a:endParaRPr lang="pt-BR" sz="2100" dirty="0"/>
          </a:p>
          <a:p>
            <a:pPr algn="just"/>
            <a:r>
              <a:rPr lang="pt-BR" sz="1500" dirty="0"/>
              <a:t>FS = 1,740 m</a:t>
            </a:r>
          </a:p>
          <a:p>
            <a:pPr algn="just"/>
            <a:r>
              <a:rPr lang="pt-BR" sz="1500" dirty="0"/>
              <a:t>FM = 1,480 m</a:t>
            </a:r>
          </a:p>
          <a:p>
            <a:pPr algn="just"/>
            <a:r>
              <a:rPr lang="pt-BR" sz="1500" dirty="0"/>
              <a:t>FI = 1,220 m</a:t>
            </a:r>
          </a:p>
          <a:p>
            <a:pPr algn="just"/>
            <a:endParaRPr lang="pt-BR" sz="1500" dirty="0"/>
          </a:p>
          <a:p>
            <a:pPr algn="just"/>
            <a:r>
              <a:rPr lang="pt-BR" sz="1500" dirty="0"/>
              <a:t>Alt. Inst. (AI) = 1,650 m</a:t>
            </a:r>
          </a:p>
          <a:p>
            <a:pPr algn="just"/>
            <a:endParaRPr lang="pt-BR" sz="1500" dirty="0"/>
          </a:p>
          <a:p>
            <a:pPr algn="just"/>
            <a:r>
              <a:rPr lang="pt-BR" sz="1500" dirty="0"/>
              <a:t>Ang. </a:t>
            </a:r>
            <a:r>
              <a:rPr lang="pt-BR" sz="1500" dirty="0" err="1"/>
              <a:t>Vert</a:t>
            </a:r>
            <a:r>
              <a:rPr lang="pt-BR" sz="1500" dirty="0"/>
              <a:t>. Z = 85°15’35”</a:t>
            </a:r>
          </a:p>
          <a:p>
            <a:pPr algn="just"/>
            <a:endParaRPr lang="pt-BR" sz="1500" dirty="0"/>
          </a:p>
          <a:p>
            <a:pPr algn="just"/>
            <a:r>
              <a:rPr lang="el-GR" sz="1500" dirty="0"/>
              <a:t>α</a:t>
            </a:r>
            <a:r>
              <a:rPr lang="pt-BR" sz="1500" dirty="0"/>
              <a:t> = 90°- 85°15’35”</a:t>
            </a:r>
          </a:p>
          <a:p>
            <a:pPr algn="just"/>
            <a:endParaRPr lang="pt-BR" sz="1500" dirty="0"/>
          </a:p>
          <a:p>
            <a:pPr algn="just"/>
            <a:r>
              <a:rPr lang="el-GR" sz="1500" dirty="0">
                <a:solidFill>
                  <a:srgbClr val="FF0000"/>
                </a:solidFill>
              </a:rPr>
              <a:t>α</a:t>
            </a:r>
            <a:r>
              <a:rPr lang="pt-BR" sz="1500" dirty="0">
                <a:solidFill>
                  <a:srgbClr val="FF0000"/>
                </a:solidFill>
              </a:rPr>
              <a:t> = + 04°44’25”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32222" t="37017" r="36320" b="20710"/>
          <a:stretch/>
        </p:blipFill>
        <p:spPr>
          <a:xfrm>
            <a:off x="2062964" y="857250"/>
            <a:ext cx="7078253" cy="41719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/>
              <p:cNvSpPr txBox="1"/>
              <p:nvPr/>
            </p:nvSpPr>
            <p:spPr>
              <a:xfrm>
                <a:off x="182070" y="4837628"/>
                <a:ext cx="2994089" cy="293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350" dirty="0"/>
                  <a:t>DN </a:t>
                </a:r>
                <a14:m>
                  <m:oMath xmlns:m="http://schemas.openxmlformats.org/officeDocument/2006/math">
                    <m:r>
                      <a:rPr lang="pt-BR" sz="135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1350" dirty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1350">
                        <a:latin typeface="Cambria Math" panose="02040503050406030204" pitchFamily="18" charset="0"/>
                      </a:rPr>
                      <m:t>FS</m:t>
                    </m:r>
                    <m:r>
                      <a:rPr lang="pt-BR" sz="135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pt-BR" sz="1350" dirty="0"/>
                  <a:t>) * 100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3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𝑠𝑒𝑛</m:t>
                        </m:r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 2∗</m:t>
                        </m:r>
                        <m:r>
                          <m:rPr>
                            <m:sty m:val="p"/>
                          </m:rPr>
                          <a:rPr lang="el-GR" sz="1350" i="1">
                            <a:latin typeface="Cambria Math" panose="02040503050406030204" pitchFamily="18" charset="0"/>
                          </a:rPr>
                          <m:t>α</m:t>
                        </m:r>
                      </m:num>
                      <m:den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135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BR" sz="1350">
                        <a:latin typeface="Cambria Math" panose="02040503050406030204" pitchFamily="18" charset="0"/>
                      </a:rPr>
                      <m:t>AI</m:t>
                    </m:r>
                    <m:r>
                      <a:rPr lang="pt-BR" sz="135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pt-BR" sz="1350">
                        <a:latin typeface="Cambria Math" panose="02040503050406030204" pitchFamily="18" charset="0"/>
                      </a:rPr>
                      <m:t>FM</m:t>
                    </m:r>
                  </m:oMath>
                </a14:m>
                <a:endParaRPr lang="pt-BR" sz="1350" dirty="0"/>
              </a:p>
            </p:txBody>
          </p:sp>
        </mc:Choice>
        <mc:Fallback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0" y="4837628"/>
                <a:ext cx="2994089" cy="293798"/>
              </a:xfrm>
              <a:prstGeom prst="rect">
                <a:avLst/>
              </a:prstGeom>
              <a:blipFill>
                <a:blip r:embed="rId3"/>
                <a:stretch>
                  <a:fillRect l="-3666" t="-2083" r="-1018" b="-229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/>
              <p:cNvSpPr txBox="1"/>
              <p:nvPr/>
            </p:nvSpPr>
            <p:spPr>
              <a:xfrm>
                <a:off x="3744421" y="4837629"/>
                <a:ext cx="4566507" cy="322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350" dirty="0"/>
                  <a:t>DN </a:t>
                </a:r>
                <a14:m>
                  <m:oMath xmlns:m="http://schemas.openxmlformats.org/officeDocument/2006/math">
                    <m:r>
                      <a:rPr lang="pt-BR" sz="135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1350" dirty="0"/>
                  <a:t> (1,74</a:t>
                </a:r>
                <a14:m>
                  <m:oMath xmlns:m="http://schemas.openxmlformats.org/officeDocument/2006/math">
                    <m:r>
                      <a:rPr lang="pt-BR" sz="1350">
                        <a:latin typeface="Cambria Math" panose="02040503050406030204" pitchFamily="18" charset="0"/>
                      </a:rPr>
                      <m:t>0−1,220</m:t>
                    </m:r>
                  </m:oMath>
                </a14:m>
                <a:r>
                  <a:rPr lang="pt-BR" sz="1350" dirty="0"/>
                  <a:t>) * 100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3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𝑠𝑒𝑛</m:t>
                        </m:r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 2∗(+04°</m:t>
                        </m:r>
                        <m:sSup>
                          <m:sSupPr>
                            <m:ctrlPr>
                              <a:rPr lang="pt-BR" sz="13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350" i="1">
                                <a:latin typeface="Cambria Math" panose="02040503050406030204" pitchFamily="18" charset="0"/>
                              </a:rPr>
                              <m:t>44</m:t>
                            </m:r>
                          </m:e>
                          <m:sup>
                            <m:r>
                              <a:rPr lang="pt-BR" sz="135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25")</m:t>
                        </m:r>
                      </m:num>
                      <m:den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135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1350">
                        <a:latin typeface="Cambria Math" panose="02040503050406030204" pitchFamily="18" charset="0"/>
                      </a:rPr>
                      <m:t>1,650−1,480</m:t>
                    </m:r>
                  </m:oMath>
                </a14:m>
                <a:endParaRPr lang="pt-BR" sz="1350" dirty="0"/>
              </a:p>
            </p:txBody>
          </p:sp>
        </mc:Choice>
        <mc:Fallback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421" y="4837629"/>
                <a:ext cx="4566507" cy="322781"/>
              </a:xfrm>
              <a:prstGeom prst="rect">
                <a:avLst/>
              </a:prstGeom>
              <a:blipFill>
                <a:blip r:embed="rId4"/>
                <a:stretch>
                  <a:fillRect l="-2270" t="-1887" r="-401" b="-188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/>
              <p:cNvSpPr txBox="1"/>
              <p:nvPr/>
            </p:nvSpPr>
            <p:spPr>
              <a:xfrm>
                <a:off x="182070" y="5392153"/>
                <a:ext cx="3363100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350" dirty="0"/>
                  <a:t>DN </a:t>
                </a:r>
                <a14:m>
                  <m:oMath xmlns:m="http://schemas.openxmlformats.org/officeDocument/2006/math">
                    <m:r>
                      <a:rPr lang="pt-BR" sz="135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1350" dirty="0"/>
                  <a:t> (0,52) * 100 * (+0,082356</a:t>
                </a:r>
                <a14:m>
                  <m:oMath xmlns:m="http://schemas.openxmlformats.org/officeDocument/2006/math">
                    <m:r>
                      <a:rPr lang="pt-BR" sz="1350"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1350">
                        <a:latin typeface="Cambria Math" panose="02040503050406030204" pitchFamily="18" charset="0"/>
                      </a:rPr>
                      <m:t>1,65−1,48</m:t>
                    </m:r>
                  </m:oMath>
                </a14:m>
                <a:endParaRPr lang="pt-BR" sz="1350" dirty="0"/>
              </a:p>
            </p:txBody>
          </p:sp>
        </mc:Choice>
        <mc:Fallback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0" y="5392153"/>
                <a:ext cx="3363100" cy="207749"/>
              </a:xfrm>
              <a:prstGeom prst="rect">
                <a:avLst/>
              </a:prstGeom>
              <a:blipFill>
                <a:blip r:embed="rId5"/>
                <a:stretch>
                  <a:fillRect l="-3261" t="-26471" r="-362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/>
              <p:cNvSpPr txBox="1"/>
              <p:nvPr/>
            </p:nvSpPr>
            <p:spPr>
              <a:xfrm>
                <a:off x="3744420" y="5392152"/>
                <a:ext cx="2249014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350" dirty="0"/>
                  <a:t>DN </a:t>
                </a:r>
                <a14:m>
                  <m:oMath xmlns:m="http://schemas.openxmlformats.org/officeDocument/2006/math">
                    <m:r>
                      <a:rPr lang="pt-BR" sz="135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1350" dirty="0"/>
                  <a:t> +4,2825</a:t>
                </a:r>
                <a14:m>
                  <m:oMath xmlns:m="http://schemas.openxmlformats.org/officeDocument/2006/math">
                    <m:r>
                      <a:rPr lang="pt-BR" sz="1350">
                        <a:latin typeface="Cambria Math" panose="02040503050406030204" pitchFamily="18" charset="0"/>
                      </a:rPr>
                      <m:t>35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1350">
                        <a:latin typeface="Cambria Math" panose="02040503050406030204" pitchFamily="18" charset="0"/>
                      </a:rPr>
                      <m:t>1,65−1,48</m:t>
                    </m:r>
                  </m:oMath>
                </a14:m>
                <a:endParaRPr lang="pt-BR" sz="1350" dirty="0"/>
              </a:p>
            </p:txBody>
          </p:sp>
        </mc:Choice>
        <mc:Fallback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420" y="5392152"/>
                <a:ext cx="2249014" cy="207749"/>
              </a:xfrm>
              <a:prstGeom prst="rect">
                <a:avLst/>
              </a:prstGeom>
              <a:blipFill>
                <a:blip r:embed="rId6"/>
                <a:stretch>
                  <a:fillRect l="-4607" t="-26471" r="-1355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/>
              <p:cNvSpPr txBox="1"/>
              <p:nvPr/>
            </p:nvSpPr>
            <p:spPr>
              <a:xfrm>
                <a:off x="6185068" y="5392152"/>
                <a:ext cx="995465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350" dirty="0"/>
                  <a:t>DN </a:t>
                </a:r>
                <a14:m>
                  <m:oMath xmlns:m="http://schemas.openxmlformats.org/officeDocument/2006/math">
                    <m:r>
                      <a:rPr lang="pt-BR" sz="135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1350" dirty="0"/>
                  <a:t> +4,4525</a:t>
                </a:r>
              </a:p>
            </p:txBody>
          </p:sp>
        </mc:Choice>
        <mc:Fallback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068" y="5392152"/>
                <a:ext cx="995465" cy="207749"/>
              </a:xfrm>
              <a:prstGeom prst="rect">
                <a:avLst/>
              </a:prstGeom>
              <a:blipFill>
                <a:blip r:embed="rId7"/>
                <a:stretch>
                  <a:fillRect l="-11043" t="-26471" r="-8589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/>
              <p:cNvSpPr txBox="1"/>
              <p:nvPr/>
            </p:nvSpPr>
            <p:spPr>
              <a:xfrm>
                <a:off x="7464582" y="5392152"/>
                <a:ext cx="1083630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350" dirty="0">
                    <a:solidFill>
                      <a:srgbClr val="FF0000"/>
                    </a:solidFill>
                  </a:rPr>
                  <a:t>DN </a:t>
                </a:r>
                <a14:m>
                  <m:oMath xmlns:m="http://schemas.openxmlformats.org/officeDocument/2006/math">
                    <m:r>
                      <a:rPr lang="pt-BR" sz="13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1350" dirty="0">
                    <a:solidFill>
                      <a:srgbClr val="FF0000"/>
                    </a:solidFill>
                  </a:rPr>
                  <a:t> +4,453 m</a:t>
                </a:r>
              </a:p>
            </p:txBody>
          </p:sp>
        </mc:Choice>
        <mc:Fallback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582" y="5392152"/>
                <a:ext cx="1083630" cy="207749"/>
              </a:xfrm>
              <a:prstGeom prst="rect">
                <a:avLst/>
              </a:prstGeom>
              <a:blipFill>
                <a:blip r:embed="rId8"/>
                <a:stretch>
                  <a:fillRect l="-10169" t="-26471" r="-9040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/>
          <p:cNvSpPr txBox="1"/>
          <p:nvPr/>
        </p:nvSpPr>
        <p:spPr>
          <a:xfrm>
            <a:off x="1" y="5738928"/>
            <a:ext cx="9143999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350" dirty="0">
                <a:solidFill>
                  <a:srgbClr val="FF0000"/>
                </a:solidFill>
              </a:rPr>
              <a:t>O Ponto B está 4,453 m acima de A.</a:t>
            </a:r>
          </a:p>
        </p:txBody>
      </p:sp>
    </p:spTree>
    <p:extLst>
      <p:ext uri="{BB962C8B-B14F-4D97-AF65-F5344CB8AC3E}">
        <p14:creationId xmlns:p14="http://schemas.microsoft.com/office/powerpoint/2010/main" val="1502695630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" y="857250"/>
            <a:ext cx="2120900" cy="371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100" dirty="0">
                <a:solidFill>
                  <a:srgbClr val="FF0000"/>
                </a:solidFill>
              </a:rPr>
              <a:t>Exemplo 3: </a:t>
            </a:r>
          </a:p>
          <a:p>
            <a:pPr algn="just"/>
            <a:endParaRPr lang="pt-BR" sz="750" dirty="0"/>
          </a:p>
          <a:p>
            <a:pPr algn="just"/>
            <a:r>
              <a:rPr lang="pt-BR" sz="2100" dirty="0"/>
              <a:t>Leitura dos fios:</a:t>
            </a:r>
          </a:p>
          <a:p>
            <a:pPr algn="just"/>
            <a:endParaRPr lang="pt-BR" sz="2100" dirty="0"/>
          </a:p>
          <a:p>
            <a:pPr algn="just"/>
            <a:r>
              <a:rPr lang="pt-BR" sz="1500" dirty="0"/>
              <a:t>FS = 2,50 m</a:t>
            </a:r>
          </a:p>
          <a:p>
            <a:pPr algn="just"/>
            <a:r>
              <a:rPr lang="pt-BR" sz="1500" dirty="0"/>
              <a:t>FM = 1,50 m</a:t>
            </a:r>
          </a:p>
          <a:p>
            <a:pPr algn="just"/>
            <a:r>
              <a:rPr lang="pt-BR" sz="1500" dirty="0"/>
              <a:t>FI = 0,50 m</a:t>
            </a:r>
          </a:p>
          <a:p>
            <a:pPr algn="just"/>
            <a:endParaRPr lang="pt-BR" sz="1500" dirty="0"/>
          </a:p>
          <a:p>
            <a:pPr algn="just"/>
            <a:r>
              <a:rPr lang="pt-BR" sz="1500" dirty="0"/>
              <a:t>Alt. Inst. (AI) = 1,452 m</a:t>
            </a:r>
          </a:p>
          <a:p>
            <a:pPr algn="just"/>
            <a:endParaRPr lang="pt-BR" sz="1500" dirty="0"/>
          </a:p>
          <a:p>
            <a:pPr algn="just"/>
            <a:r>
              <a:rPr lang="pt-BR" sz="1500" dirty="0"/>
              <a:t>Ang. </a:t>
            </a:r>
            <a:r>
              <a:rPr lang="pt-BR" sz="1500" dirty="0" err="1"/>
              <a:t>Vert</a:t>
            </a:r>
            <a:r>
              <a:rPr lang="pt-BR" sz="1500" dirty="0"/>
              <a:t>. = 100°10’10”</a:t>
            </a:r>
          </a:p>
          <a:p>
            <a:pPr algn="just"/>
            <a:endParaRPr lang="pt-BR" sz="1500" dirty="0"/>
          </a:p>
          <a:p>
            <a:pPr algn="just"/>
            <a:r>
              <a:rPr lang="el-GR" sz="1500" dirty="0"/>
              <a:t>α</a:t>
            </a:r>
            <a:r>
              <a:rPr lang="pt-BR" sz="1500" dirty="0"/>
              <a:t> = 90°- 100°10’10”</a:t>
            </a:r>
          </a:p>
          <a:p>
            <a:pPr algn="just"/>
            <a:endParaRPr lang="pt-BR" sz="1500" dirty="0"/>
          </a:p>
          <a:p>
            <a:pPr algn="just"/>
            <a:r>
              <a:rPr lang="el-GR" sz="1500" dirty="0">
                <a:solidFill>
                  <a:srgbClr val="FF0000"/>
                </a:solidFill>
              </a:rPr>
              <a:t>α</a:t>
            </a:r>
            <a:r>
              <a:rPr lang="pt-BR" sz="1500" dirty="0">
                <a:solidFill>
                  <a:srgbClr val="FF0000"/>
                </a:solidFill>
              </a:rPr>
              <a:t> = - 10°10’10”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/>
              <p:cNvSpPr txBox="1"/>
              <p:nvPr/>
            </p:nvSpPr>
            <p:spPr>
              <a:xfrm>
                <a:off x="182070" y="4837628"/>
                <a:ext cx="2994089" cy="293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350" dirty="0"/>
                  <a:t>DN </a:t>
                </a:r>
                <a14:m>
                  <m:oMath xmlns:m="http://schemas.openxmlformats.org/officeDocument/2006/math">
                    <m:r>
                      <a:rPr lang="pt-BR" sz="135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1350" dirty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1350">
                        <a:latin typeface="Cambria Math" panose="02040503050406030204" pitchFamily="18" charset="0"/>
                      </a:rPr>
                      <m:t>FS</m:t>
                    </m:r>
                    <m:r>
                      <a:rPr lang="pt-BR" sz="135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pt-BR" sz="1350" dirty="0"/>
                  <a:t>) * 100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3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𝑠𝑒𝑛</m:t>
                        </m:r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 2∗</m:t>
                        </m:r>
                        <m:r>
                          <m:rPr>
                            <m:sty m:val="p"/>
                          </m:rPr>
                          <a:rPr lang="el-GR" sz="1350" i="1">
                            <a:latin typeface="Cambria Math" panose="02040503050406030204" pitchFamily="18" charset="0"/>
                          </a:rPr>
                          <m:t>α</m:t>
                        </m:r>
                      </m:num>
                      <m:den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135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BR" sz="1350">
                        <a:latin typeface="Cambria Math" panose="02040503050406030204" pitchFamily="18" charset="0"/>
                      </a:rPr>
                      <m:t>AI</m:t>
                    </m:r>
                    <m:r>
                      <a:rPr lang="pt-BR" sz="135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pt-BR" sz="1350">
                        <a:latin typeface="Cambria Math" panose="02040503050406030204" pitchFamily="18" charset="0"/>
                      </a:rPr>
                      <m:t>FM</m:t>
                    </m:r>
                  </m:oMath>
                </a14:m>
                <a:endParaRPr lang="pt-BR" sz="1350" dirty="0"/>
              </a:p>
            </p:txBody>
          </p:sp>
        </mc:Choice>
        <mc:Fallback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0" y="4837628"/>
                <a:ext cx="2994089" cy="293798"/>
              </a:xfrm>
              <a:prstGeom prst="rect">
                <a:avLst/>
              </a:prstGeom>
              <a:blipFill>
                <a:blip r:embed="rId2"/>
                <a:stretch>
                  <a:fillRect l="-3666" t="-2083" r="-1018" b="-229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/>
              <p:cNvSpPr txBox="1"/>
              <p:nvPr/>
            </p:nvSpPr>
            <p:spPr>
              <a:xfrm>
                <a:off x="3744420" y="4837629"/>
                <a:ext cx="4204100" cy="322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350" dirty="0"/>
                  <a:t>DN </a:t>
                </a:r>
                <a14:m>
                  <m:oMath xmlns:m="http://schemas.openxmlformats.org/officeDocument/2006/math">
                    <m:r>
                      <a:rPr lang="pt-BR" sz="135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1350" dirty="0"/>
                  <a:t> (2,50</a:t>
                </a:r>
                <a14:m>
                  <m:oMath xmlns:m="http://schemas.openxmlformats.org/officeDocument/2006/math">
                    <m:r>
                      <a:rPr lang="pt-BR" sz="1350">
                        <a:latin typeface="Cambria Math" panose="02040503050406030204" pitchFamily="18" charset="0"/>
                      </a:rPr>
                      <m:t>−0,50</m:t>
                    </m:r>
                  </m:oMath>
                </a14:m>
                <a:r>
                  <a:rPr lang="pt-BR" sz="1350" dirty="0"/>
                  <a:t>) * 100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3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𝑠𝑒𝑛</m:t>
                        </m:r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 2∗(−10°</m:t>
                        </m:r>
                        <m:sSup>
                          <m:sSupPr>
                            <m:ctrlPr>
                              <a:rPr lang="pt-BR" sz="13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35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pt-BR" sz="135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10")</m:t>
                        </m:r>
                      </m:num>
                      <m:den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135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1350">
                        <a:latin typeface="Cambria Math" panose="02040503050406030204" pitchFamily="18" charset="0"/>
                      </a:rPr>
                      <m:t>1,452−1,50</m:t>
                    </m:r>
                  </m:oMath>
                </a14:m>
                <a:endParaRPr lang="pt-BR" sz="1350" dirty="0"/>
              </a:p>
            </p:txBody>
          </p:sp>
        </mc:Choice>
        <mc:Fallback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420" y="4837629"/>
                <a:ext cx="4204100" cy="322781"/>
              </a:xfrm>
              <a:prstGeom prst="rect">
                <a:avLst/>
              </a:prstGeom>
              <a:blipFill>
                <a:blip r:embed="rId3"/>
                <a:stretch>
                  <a:fillRect l="-2464" t="-1887" r="-725" b="-188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/>
              <p:cNvSpPr txBox="1"/>
              <p:nvPr/>
            </p:nvSpPr>
            <p:spPr>
              <a:xfrm>
                <a:off x="182070" y="5392153"/>
                <a:ext cx="3206006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350" dirty="0"/>
                  <a:t>DN </a:t>
                </a:r>
                <a14:m>
                  <m:oMath xmlns:m="http://schemas.openxmlformats.org/officeDocument/2006/math">
                    <m:r>
                      <a:rPr lang="pt-BR" sz="135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1350" dirty="0"/>
                  <a:t> (2) * 100 * (-0,173786</a:t>
                </a:r>
                <a14:m>
                  <m:oMath xmlns:m="http://schemas.openxmlformats.org/officeDocument/2006/math">
                    <m:r>
                      <a:rPr lang="pt-BR" sz="1350"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1350">
                        <a:latin typeface="Cambria Math" panose="02040503050406030204" pitchFamily="18" charset="0"/>
                      </a:rPr>
                      <m:t>1,452−1,50</m:t>
                    </m:r>
                  </m:oMath>
                </a14:m>
                <a:endParaRPr lang="pt-BR" sz="1350" dirty="0"/>
              </a:p>
            </p:txBody>
          </p:sp>
        </mc:Choice>
        <mc:Fallback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0" y="5392153"/>
                <a:ext cx="3206006" cy="207749"/>
              </a:xfrm>
              <a:prstGeom prst="rect">
                <a:avLst/>
              </a:prstGeom>
              <a:blipFill>
                <a:blip r:embed="rId4"/>
                <a:stretch>
                  <a:fillRect l="-3422" t="-26471" r="-760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/>
              <p:cNvSpPr txBox="1"/>
              <p:nvPr/>
            </p:nvSpPr>
            <p:spPr>
              <a:xfrm>
                <a:off x="3744420" y="5392152"/>
                <a:ext cx="2303516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350" dirty="0"/>
                  <a:t>DN </a:t>
                </a:r>
                <a14:m>
                  <m:oMath xmlns:m="http://schemas.openxmlformats.org/officeDocument/2006/math">
                    <m:r>
                      <a:rPr lang="pt-BR" sz="135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1350" dirty="0"/>
                  <a:t> -34,7572</a:t>
                </a:r>
                <a14:m>
                  <m:oMath xmlns:m="http://schemas.openxmlformats.org/officeDocument/2006/math">
                    <m:r>
                      <a:rPr lang="pt-BR" sz="1350">
                        <a:latin typeface="Cambria Math" panose="02040503050406030204" pitchFamily="18" charset="0"/>
                      </a:rPr>
                      <m:t>1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1350">
                        <a:latin typeface="Cambria Math" panose="02040503050406030204" pitchFamily="18" charset="0"/>
                      </a:rPr>
                      <m:t>1,452−1,50</m:t>
                    </m:r>
                  </m:oMath>
                </a14:m>
                <a:endParaRPr lang="pt-BR" sz="1350" dirty="0"/>
              </a:p>
            </p:txBody>
          </p:sp>
        </mc:Choice>
        <mc:Fallback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420" y="5392152"/>
                <a:ext cx="2303516" cy="207749"/>
              </a:xfrm>
              <a:prstGeom prst="rect">
                <a:avLst/>
              </a:prstGeom>
              <a:blipFill>
                <a:blip r:embed="rId5"/>
                <a:stretch>
                  <a:fillRect l="-4497" t="-26471" r="-1587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ixaDeTexto 11"/>
              <p:cNvSpPr txBox="1"/>
              <p:nvPr/>
            </p:nvSpPr>
            <p:spPr>
              <a:xfrm>
                <a:off x="6185068" y="5392152"/>
                <a:ext cx="1138132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350" dirty="0"/>
                  <a:t>DN </a:t>
                </a:r>
                <a14:m>
                  <m:oMath xmlns:m="http://schemas.openxmlformats.org/officeDocument/2006/math">
                    <m:r>
                      <a:rPr lang="pt-BR" sz="135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1350" dirty="0"/>
                  <a:t> -34,80521</a:t>
                </a:r>
              </a:p>
            </p:txBody>
          </p:sp>
        </mc:Choice>
        <mc:Fallback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068" y="5392152"/>
                <a:ext cx="1138132" cy="207749"/>
              </a:xfrm>
              <a:prstGeom prst="rect">
                <a:avLst/>
              </a:prstGeom>
              <a:blipFill>
                <a:blip r:embed="rId6"/>
                <a:stretch>
                  <a:fillRect l="-9677" t="-26471" r="-7527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ixaDeTexto 12"/>
              <p:cNvSpPr txBox="1"/>
              <p:nvPr/>
            </p:nvSpPr>
            <p:spPr>
              <a:xfrm>
                <a:off x="7464582" y="5392152"/>
                <a:ext cx="1138132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350" dirty="0">
                    <a:solidFill>
                      <a:srgbClr val="FF0000"/>
                    </a:solidFill>
                  </a:rPr>
                  <a:t>DN </a:t>
                </a:r>
                <a14:m>
                  <m:oMath xmlns:m="http://schemas.openxmlformats.org/officeDocument/2006/math">
                    <m:r>
                      <a:rPr lang="pt-BR" sz="13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1350" dirty="0">
                    <a:solidFill>
                      <a:srgbClr val="FF0000"/>
                    </a:solidFill>
                  </a:rPr>
                  <a:t> -34,805 m</a:t>
                </a:r>
              </a:p>
            </p:txBody>
          </p:sp>
        </mc:Choice>
        <mc:Fallback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582" y="5392152"/>
                <a:ext cx="1138132" cy="207749"/>
              </a:xfrm>
              <a:prstGeom prst="rect">
                <a:avLst/>
              </a:prstGeom>
              <a:blipFill>
                <a:blip r:embed="rId7"/>
                <a:stretch>
                  <a:fillRect l="-9677" t="-26471" r="-8065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ixaDeTexto 13"/>
          <p:cNvSpPr txBox="1"/>
          <p:nvPr/>
        </p:nvSpPr>
        <p:spPr>
          <a:xfrm>
            <a:off x="1" y="5738928"/>
            <a:ext cx="9143999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350" dirty="0">
                <a:solidFill>
                  <a:srgbClr val="FF0000"/>
                </a:solidFill>
              </a:rPr>
              <a:t>O Ponto B está 34,805 m abaixo de A.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8"/>
          <a:srcRect l="33472" t="28468" r="45625" b="44775"/>
          <a:stretch/>
        </p:blipFill>
        <p:spPr>
          <a:xfrm>
            <a:off x="2277680" y="857250"/>
            <a:ext cx="6841691" cy="3841351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3278832" y="1563301"/>
            <a:ext cx="28245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350" dirty="0"/>
              <a:t>α</a:t>
            </a:r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119663076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857250"/>
            <a:ext cx="2120900" cy="371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100" dirty="0">
                <a:solidFill>
                  <a:srgbClr val="FF0000"/>
                </a:solidFill>
              </a:rPr>
              <a:t>Exemplo 4: </a:t>
            </a:r>
          </a:p>
          <a:p>
            <a:pPr algn="just"/>
            <a:endParaRPr lang="pt-BR" sz="750" dirty="0"/>
          </a:p>
          <a:p>
            <a:pPr algn="just"/>
            <a:r>
              <a:rPr lang="pt-BR" sz="2100" dirty="0"/>
              <a:t>Leitura dos fios:</a:t>
            </a:r>
          </a:p>
          <a:p>
            <a:pPr algn="just"/>
            <a:endParaRPr lang="pt-BR" sz="2100" dirty="0"/>
          </a:p>
          <a:p>
            <a:pPr algn="just"/>
            <a:r>
              <a:rPr lang="pt-BR" sz="1500" dirty="0"/>
              <a:t>FS = 2,592 m</a:t>
            </a:r>
          </a:p>
          <a:p>
            <a:pPr algn="just"/>
            <a:r>
              <a:rPr lang="pt-BR" sz="1500" dirty="0"/>
              <a:t>FM = 2,025 m</a:t>
            </a:r>
          </a:p>
          <a:p>
            <a:pPr algn="just"/>
            <a:r>
              <a:rPr lang="pt-BR" sz="1500" dirty="0"/>
              <a:t>FI = 1,458 m</a:t>
            </a:r>
          </a:p>
          <a:p>
            <a:pPr algn="just"/>
            <a:endParaRPr lang="pt-BR" sz="1500" dirty="0"/>
          </a:p>
          <a:p>
            <a:pPr algn="just"/>
            <a:r>
              <a:rPr lang="pt-BR" sz="1500" dirty="0"/>
              <a:t>Alt. Inst. (AI) = 1,650 m</a:t>
            </a:r>
          </a:p>
          <a:p>
            <a:pPr algn="just"/>
            <a:endParaRPr lang="pt-BR" sz="1500" dirty="0"/>
          </a:p>
          <a:p>
            <a:pPr algn="just"/>
            <a:r>
              <a:rPr lang="pt-BR" sz="1500" dirty="0"/>
              <a:t>Ang. </a:t>
            </a:r>
            <a:r>
              <a:rPr lang="pt-BR" sz="1500" dirty="0" err="1"/>
              <a:t>Vert</a:t>
            </a:r>
            <a:r>
              <a:rPr lang="pt-BR" sz="1500" dirty="0"/>
              <a:t>. Z = 78°15’20”</a:t>
            </a:r>
          </a:p>
          <a:p>
            <a:pPr algn="just"/>
            <a:endParaRPr lang="pt-BR" sz="1500" dirty="0"/>
          </a:p>
          <a:p>
            <a:pPr algn="just"/>
            <a:r>
              <a:rPr lang="el-GR" sz="1500" dirty="0"/>
              <a:t>α</a:t>
            </a:r>
            <a:r>
              <a:rPr lang="pt-BR" sz="1500" dirty="0"/>
              <a:t> = 90°- 78°15’20”</a:t>
            </a:r>
          </a:p>
          <a:p>
            <a:pPr algn="just"/>
            <a:endParaRPr lang="pt-BR" sz="1500" dirty="0"/>
          </a:p>
          <a:p>
            <a:pPr algn="just"/>
            <a:r>
              <a:rPr lang="el-GR" sz="1500" dirty="0">
                <a:solidFill>
                  <a:srgbClr val="FF0000"/>
                </a:solidFill>
              </a:rPr>
              <a:t>α</a:t>
            </a:r>
            <a:r>
              <a:rPr lang="pt-BR" sz="1500" dirty="0">
                <a:solidFill>
                  <a:srgbClr val="FF0000"/>
                </a:solidFill>
              </a:rPr>
              <a:t> = + 11°44’40”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32222" t="37017" r="36320" b="20710"/>
          <a:stretch/>
        </p:blipFill>
        <p:spPr>
          <a:xfrm>
            <a:off x="2062964" y="857250"/>
            <a:ext cx="7078253" cy="41719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/>
              <p:cNvSpPr txBox="1"/>
              <p:nvPr/>
            </p:nvSpPr>
            <p:spPr>
              <a:xfrm>
                <a:off x="182070" y="4837628"/>
                <a:ext cx="2994089" cy="293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350" dirty="0"/>
                  <a:t>DN </a:t>
                </a:r>
                <a14:m>
                  <m:oMath xmlns:m="http://schemas.openxmlformats.org/officeDocument/2006/math">
                    <m:r>
                      <a:rPr lang="pt-BR" sz="135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1350" dirty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1350">
                        <a:latin typeface="Cambria Math" panose="02040503050406030204" pitchFamily="18" charset="0"/>
                      </a:rPr>
                      <m:t>FS</m:t>
                    </m:r>
                    <m:r>
                      <a:rPr lang="pt-BR" sz="135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pt-BR" sz="1350" dirty="0"/>
                  <a:t>) * 100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3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𝑠𝑒𝑛</m:t>
                        </m:r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 2∗</m:t>
                        </m:r>
                        <m:r>
                          <m:rPr>
                            <m:sty m:val="p"/>
                          </m:rPr>
                          <a:rPr lang="el-GR" sz="1350" i="1">
                            <a:latin typeface="Cambria Math" panose="02040503050406030204" pitchFamily="18" charset="0"/>
                          </a:rPr>
                          <m:t>α</m:t>
                        </m:r>
                      </m:num>
                      <m:den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135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BR" sz="1350">
                        <a:latin typeface="Cambria Math" panose="02040503050406030204" pitchFamily="18" charset="0"/>
                      </a:rPr>
                      <m:t>AI</m:t>
                    </m:r>
                    <m:r>
                      <a:rPr lang="pt-BR" sz="135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pt-BR" sz="1350">
                        <a:latin typeface="Cambria Math" panose="02040503050406030204" pitchFamily="18" charset="0"/>
                      </a:rPr>
                      <m:t>FM</m:t>
                    </m:r>
                  </m:oMath>
                </a14:m>
                <a:endParaRPr lang="pt-BR" sz="1350" dirty="0"/>
              </a:p>
            </p:txBody>
          </p:sp>
        </mc:Choice>
        <mc:Fallback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0" y="4837628"/>
                <a:ext cx="2994089" cy="293798"/>
              </a:xfrm>
              <a:prstGeom prst="rect">
                <a:avLst/>
              </a:prstGeom>
              <a:blipFill>
                <a:blip r:embed="rId3"/>
                <a:stretch>
                  <a:fillRect l="-3666" t="-2083" r="-1018" b="-229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/>
              <p:cNvSpPr txBox="1"/>
              <p:nvPr/>
            </p:nvSpPr>
            <p:spPr>
              <a:xfrm>
                <a:off x="3744420" y="4837629"/>
                <a:ext cx="4481548" cy="322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350" dirty="0"/>
                  <a:t>DN </a:t>
                </a:r>
                <a14:m>
                  <m:oMath xmlns:m="http://schemas.openxmlformats.org/officeDocument/2006/math">
                    <m:r>
                      <a:rPr lang="pt-BR" sz="135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1350" dirty="0"/>
                  <a:t> (2,592</a:t>
                </a:r>
                <a14:m>
                  <m:oMath xmlns:m="http://schemas.openxmlformats.org/officeDocument/2006/math">
                    <m:r>
                      <a:rPr lang="pt-BR" sz="1350">
                        <a:latin typeface="Cambria Math" panose="02040503050406030204" pitchFamily="18" charset="0"/>
                      </a:rPr>
                      <m:t>−1,458</m:t>
                    </m:r>
                  </m:oMath>
                </a14:m>
                <a:r>
                  <a:rPr lang="pt-BR" sz="1350" dirty="0"/>
                  <a:t>) * 100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3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𝑠𝑒𝑛</m:t>
                        </m:r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 2∗(+11°</m:t>
                        </m:r>
                        <m:sSup>
                          <m:sSupPr>
                            <m:ctrlPr>
                              <a:rPr lang="pt-BR" sz="13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350" i="1">
                                <a:latin typeface="Cambria Math" panose="02040503050406030204" pitchFamily="18" charset="0"/>
                              </a:rPr>
                              <m:t>44</m:t>
                            </m:r>
                          </m:e>
                          <m:sup>
                            <m:r>
                              <a:rPr lang="pt-BR" sz="135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40")</m:t>
                        </m:r>
                      </m:num>
                      <m:den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135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1350">
                        <a:latin typeface="Cambria Math" panose="02040503050406030204" pitchFamily="18" charset="0"/>
                      </a:rPr>
                      <m:t>1,650−2,025</m:t>
                    </m:r>
                  </m:oMath>
                </a14:m>
                <a:endParaRPr lang="pt-BR" sz="1350" dirty="0"/>
              </a:p>
            </p:txBody>
          </p:sp>
        </mc:Choice>
        <mc:Fallback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420" y="4837629"/>
                <a:ext cx="4481548" cy="322781"/>
              </a:xfrm>
              <a:prstGeom prst="rect">
                <a:avLst/>
              </a:prstGeom>
              <a:blipFill>
                <a:blip r:embed="rId4"/>
                <a:stretch>
                  <a:fillRect l="-2313" t="-1887" r="-680" b="-188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/>
              <p:cNvSpPr txBox="1"/>
              <p:nvPr/>
            </p:nvSpPr>
            <p:spPr>
              <a:xfrm>
                <a:off x="73306" y="5397702"/>
                <a:ext cx="3571491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350" dirty="0"/>
                  <a:t>DN </a:t>
                </a:r>
                <a14:m>
                  <m:oMath xmlns:m="http://schemas.openxmlformats.org/officeDocument/2006/math">
                    <m:r>
                      <a:rPr lang="pt-BR" sz="135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1350" dirty="0"/>
                  <a:t> (1,134) * 100 * (+0,199</a:t>
                </a:r>
                <a14:m>
                  <m:oMath xmlns:m="http://schemas.openxmlformats.org/officeDocument/2006/math">
                    <m:r>
                      <a:rPr lang="pt-BR" sz="1350">
                        <a:latin typeface="Cambria Math" panose="02040503050406030204" pitchFamily="18" charset="0"/>
                      </a:rPr>
                      <m:t>285)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1350">
                        <a:latin typeface="Cambria Math" panose="02040503050406030204" pitchFamily="18" charset="0"/>
                      </a:rPr>
                      <m:t>1,65−2,025</m:t>
                    </m:r>
                  </m:oMath>
                </a14:m>
                <a:endParaRPr lang="pt-BR" sz="1350" dirty="0"/>
              </a:p>
            </p:txBody>
          </p:sp>
        </mc:Choice>
        <mc:Fallback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6" y="5397702"/>
                <a:ext cx="3571491" cy="207749"/>
              </a:xfrm>
              <a:prstGeom prst="rect">
                <a:avLst/>
              </a:prstGeom>
              <a:blipFill>
                <a:blip r:embed="rId5"/>
                <a:stretch>
                  <a:fillRect l="-2901" t="-25714" r="-683" b="-4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/>
              <p:cNvSpPr txBox="1"/>
              <p:nvPr/>
            </p:nvSpPr>
            <p:spPr>
              <a:xfrm>
                <a:off x="3744420" y="5392152"/>
                <a:ext cx="2369238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350" dirty="0"/>
                  <a:t>DN </a:t>
                </a:r>
                <a14:m>
                  <m:oMath xmlns:m="http://schemas.openxmlformats.org/officeDocument/2006/math">
                    <m:r>
                      <a:rPr lang="pt-BR" sz="135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1350" dirty="0"/>
                  <a:t> +22,</a:t>
                </a:r>
                <a14:m>
                  <m:oMath xmlns:m="http://schemas.openxmlformats.org/officeDocument/2006/math">
                    <m:r>
                      <a:rPr lang="pt-BR" sz="1350">
                        <a:latin typeface="Cambria Math" panose="02040503050406030204" pitchFamily="18" charset="0"/>
                      </a:rPr>
                      <m:t>59899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1350">
                        <a:latin typeface="Cambria Math" panose="02040503050406030204" pitchFamily="18" charset="0"/>
                      </a:rPr>
                      <m:t>1,65−2,025</m:t>
                    </m:r>
                  </m:oMath>
                </a14:m>
                <a:endParaRPr lang="pt-BR" sz="1350" dirty="0"/>
              </a:p>
            </p:txBody>
          </p:sp>
        </mc:Choice>
        <mc:Fallback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420" y="5392152"/>
                <a:ext cx="2369238" cy="207749"/>
              </a:xfrm>
              <a:prstGeom prst="rect">
                <a:avLst/>
              </a:prstGeom>
              <a:blipFill>
                <a:blip r:embed="rId6"/>
                <a:stretch>
                  <a:fillRect l="-4370" t="-26471" r="-1799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/>
              <p:cNvSpPr txBox="1"/>
              <p:nvPr/>
            </p:nvSpPr>
            <p:spPr>
              <a:xfrm>
                <a:off x="6185068" y="5392152"/>
                <a:ext cx="1083630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350" dirty="0"/>
                  <a:t>DN </a:t>
                </a:r>
                <a14:m>
                  <m:oMath xmlns:m="http://schemas.openxmlformats.org/officeDocument/2006/math">
                    <m:r>
                      <a:rPr lang="pt-BR" sz="135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1350" dirty="0"/>
                  <a:t> +22,2239</a:t>
                </a:r>
              </a:p>
            </p:txBody>
          </p:sp>
        </mc:Choice>
        <mc:Fallback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068" y="5392152"/>
                <a:ext cx="1083630" cy="207749"/>
              </a:xfrm>
              <a:prstGeom prst="rect">
                <a:avLst/>
              </a:prstGeom>
              <a:blipFill>
                <a:blip r:embed="rId7"/>
                <a:stretch>
                  <a:fillRect l="-10169" t="-26471" r="-7910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/>
              <p:cNvSpPr txBox="1"/>
              <p:nvPr/>
            </p:nvSpPr>
            <p:spPr>
              <a:xfrm>
                <a:off x="7464582" y="5392152"/>
                <a:ext cx="1171796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350" dirty="0">
                    <a:solidFill>
                      <a:srgbClr val="FF0000"/>
                    </a:solidFill>
                  </a:rPr>
                  <a:t>DN </a:t>
                </a:r>
                <a14:m>
                  <m:oMath xmlns:m="http://schemas.openxmlformats.org/officeDocument/2006/math">
                    <m:r>
                      <a:rPr lang="pt-BR" sz="13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1350" dirty="0">
                    <a:solidFill>
                      <a:srgbClr val="FF0000"/>
                    </a:solidFill>
                  </a:rPr>
                  <a:t> +22,224 m</a:t>
                </a:r>
              </a:p>
            </p:txBody>
          </p:sp>
        </mc:Choice>
        <mc:Fallback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582" y="5392152"/>
                <a:ext cx="1171796" cy="207749"/>
              </a:xfrm>
              <a:prstGeom prst="rect">
                <a:avLst/>
              </a:prstGeom>
              <a:blipFill>
                <a:blip r:embed="rId8"/>
                <a:stretch>
                  <a:fillRect l="-9375" t="-26471" r="-7813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/>
          <p:cNvSpPr txBox="1"/>
          <p:nvPr/>
        </p:nvSpPr>
        <p:spPr>
          <a:xfrm>
            <a:off x="1" y="5738928"/>
            <a:ext cx="9143999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350" dirty="0">
                <a:solidFill>
                  <a:srgbClr val="FF0000"/>
                </a:solidFill>
              </a:rPr>
              <a:t>O Ponto B está 22,224 m acima de A.</a:t>
            </a:r>
          </a:p>
        </p:txBody>
      </p:sp>
    </p:spTree>
    <p:extLst>
      <p:ext uri="{BB962C8B-B14F-4D97-AF65-F5344CB8AC3E}">
        <p14:creationId xmlns:p14="http://schemas.microsoft.com/office/powerpoint/2010/main" val="1969927217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18/Inverno] Violet Evergarden - Página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056199"/>
            <a:ext cx="7491866" cy="446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7429498" y="5137150"/>
            <a:ext cx="13398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dirty="0"/>
              <a:t>FIM.</a:t>
            </a:r>
          </a:p>
        </p:txBody>
      </p:sp>
    </p:spTree>
    <p:extLst>
      <p:ext uri="{BB962C8B-B14F-4D97-AF65-F5344CB8AC3E}">
        <p14:creationId xmlns:p14="http://schemas.microsoft.com/office/powerpoint/2010/main" val="4094685577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04951" y="1679972"/>
            <a:ext cx="64770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50" b="1" dirty="0">
                <a:latin typeface="FrutigerLTPro-BoldCn"/>
              </a:rPr>
              <a:t>REFERÊNCIAS </a:t>
            </a:r>
            <a:endParaRPr lang="pt-BR" sz="1350" dirty="0"/>
          </a:p>
        </p:txBody>
      </p:sp>
      <p:sp>
        <p:nvSpPr>
          <p:cNvPr id="3" name="Retângulo 2"/>
          <p:cNvSpPr/>
          <p:nvPr/>
        </p:nvSpPr>
        <p:spPr>
          <a:xfrm>
            <a:off x="257175" y="2501727"/>
            <a:ext cx="88201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350" dirty="0"/>
              <a:t>COMASTRI, José </a:t>
            </a:r>
            <a:r>
              <a:rPr lang="es-ES" sz="1350" dirty="0" err="1"/>
              <a:t>Anibal</a:t>
            </a:r>
            <a:r>
              <a:rPr lang="es-ES" sz="1350" dirty="0"/>
              <a:t>; GRIIP JUNIOR, Joel. </a:t>
            </a:r>
            <a:r>
              <a:rPr lang="es-ES" sz="1350" b="1" dirty="0" err="1"/>
              <a:t>Topografia</a:t>
            </a:r>
            <a:r>
              <a:rPr lang="es-ES" sz="1350" b="1" dirty="0"/>
              <a:t> aplicada: </a:t>
            </a:r>
            <a:r>
              <a:rPr lang="es-ES" sz="1350" dirty="0" err="1"/>
              <a:t>medição</a:t>
            </a:r>
            <a:r>
              <a:rPr lang="es-ES" sz="1350" dirty="0"/>
              <a:t>, </a:t>
            </a:r>
            <a:r>
              <a:rPr lang="es-ES" sz="1350" dirty="0" err="1"/>
              <a:t>divisão</a:t>
            </a:r>
            <a:r>
              <a:rPr lang="es-ES" sz="1350" dirty="0"/>
              <a:t> e </a:t>
            </a:r>
            <a:r>
              <a:rPr lang="es-ES" sz="1350" dirty="0" err="1"/>
              <a:t>demarcação</a:t>
            </a:r>
            <a:r>
              <a:rPr lang="es-ES" sz="1350" dirty="0"/>
              <a:t>. 1. ed. </a:t>
            </a:r>
            <a:r>
              <a:rPr lang="es-ES" sz="1350" dirty="0" err="1"/>
              <a:t>Viçosa</a:t>
            </a:r>
            <a:r>
              <a:rPr lang="es-ES" sz="1350" dirty="0"/>
              <a:t>: UFV, 1990.</a:t>
            </a:r>
          </a:p>
          <a:p>
            <a:endParaRPr lang="es-ES" sz="1350" dirty="0"/>
          </a:p>
          <a:p>
            <a:endParaRPr lang="es-ES" sz="1350" dirty="0"/>
          </a:p>
          <a:p>
            <a:endParaRPr lang="es-ES" sz="1350" dirty="0"/>
          </a:p>
          <a:p>
            <a:r>
              <a:rPr lang="es-ES" sz="1350" dirty="0"/>
              <a:t>Manual Técnico de </a:t>
            </a:r>
            <a:r>
              <a:rPr lang="es-ES" sz="1350" dirty="0" err="1"/>
              <a:t>Posicionamento</a:t>
            </a:r>
            <a:r>
              <a:rPr lang="es-ES" sz="1350" dirty="0"/>
              <a:t> do INCRA. </a:t>
            </a:r>
            <a:r>
              <a:rPr lang="es-ES" sz="1350" dirty="0" err="1"/>
              <a:t>Disponível</a:t>
            </a:r>
            <a:r>
              <a:rPr lang="es-ES" sz="1350" dirty="0"/>
              <a:t> </a:t>
            </a:r>
            <a:r>
              <a:rPr lang="es-ES" sz="1350" dirty="0" err="1"/>
              <a:t>em</a:t>
            </a:r>
            <a:r>
              <a:rPr lang="es-ES" sz="1350" dirty="0"/>
              <a:t>: </a:t>
            </a:r>
            <a:r>
              <a:rPr lang="pt-BR" sz="1350" dirty="0">
                <a:hlinkClick r:id="rId2"/>
              </a:rPr>
              <a:t>http://www.incra.gov.br/sites/default/files/uploads/estrutura-fundiaria/regularizacao-fundiaria/certificacao-de-imoveis-rurais/manual_tecnico_de_posicionamento_1_edicao.pdf</a:t>
            </a:r>
            <a:r>
              <a:rPr lang="pt-BR" sz="1350" dirty="0"/>
              <a:t>. Acesso em 15/07/2020.</a:t>
            </a:r>
            <a:endParaRPr lang="es-ES" sz="1350" dirty="0"/>
          </a:p>
          <a:p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2772727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C3DA53D-E8F2-411A-A32A-CA0648F8D8C9}"/>
              </a:ext>
            </a:extLst>
          </p:cNvPr>
          <p:cNvSpPr/>
          <p:nvPr/>
        </p:nvSpPr>
        <p:spPr>
          <a:xfrm>
            <a:off x="1985226" y="2411953"/>
            <a:ext cx="1895855" cy="2194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AC6992A-E6D6-48AC-90B2-E04985F7F532}"/>
              </a:ext>
            </a:extLst>
          </p:cNvPr>
          <p:cNvSpPr/>
          <p:nvPr/>
        </p:nvSpPr>
        <p:spPr>
          <a:xfrm>
            <a:off x="3990797" y="2680159"/>
            <a:ext cx="1990331" cy="2188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DFF7C1E-5C49-4EC3-AED7-B76ED9B5DD1A}"/>
              </a:ext>
            </a:extLst>
          </p:cNvPr>
          <p:cNvSpPr/>
          <p:nvPr/>
        </p:nvSpPr>
        <p:spPr>
          <a:xfrm>
            <a:off x="6164186" y="3003399"/>
            <a:ext cx="2209794" cy="22646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F947EF1-ACDD-45F0-98E5-E543695A99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40806" y="838200"/>
            <a:ext cx="269998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5365" algn="ctr">
              <a:lnSpc>
                <a:spcPct val="100000"/>
              </a:lnSpc>
            </a:pPr>
            <a:r>
              <a:rPr sz="2400" spc="-105" dirty="0">
                <a:solidFill>
                  <a:schemeClr val="tx1"/>
                </a:solidFill>
                <a:latin typeface="+mn-lt"/>
              </a:rPr>
              <a:t>T</a:t>
            </a:r>
            <a:r>
              <a:rPr sz="2400" spc="0" dirty="0">
                <a:solidFill>
                  <a:schemeClr val="tx1"/>
                </a:solidFill>
                <a:latin typeface="+mn-lt"/>
              </a:rPr>
              <a:t>e</a:t>
            </a:r>
            <a:r>
              <a:rPr sz="2400" spc="15" dirty="0">
                <a:solidFill>
                  <a:schemeClr val="tx1"/>
                </a:solidFill>
                <a:latin typeface="+mn-lt"/>
              </a:rPr>
              <a:t>odo</a:t>
            </a:r>
            <a:r>
              <a:rPr sz="2400" spc="5" dirty="0">
                <a:solidFill>
                  <a:schemeClr val="tx1"/>
                </a:solidFill>
                <a:latin typeface="+mn-lt"/>
              </a:rPr>
              <a:t>li</a:t>
            </a:r>
            <a:r>
              <a:rPr sz="2400" spc="20" dirty="0">
                <a:solidFill>
                  <a:schemeClr val="tx1"/>
                </a:solidFill>
                <a:latin typeface="+mn-lt"/>
              </a:rPr>
              <a:t>to</a:t>
            </a:r>
            <a:r>
              <a:rPr sz="2400" spc="-15" dirty="0">
                <a:solidFill>
                  <a:schemeClr val="tx1"/>
                </a:solidFill>
                <a:latin typeface="+mn-lt"/>
              </a:rPr>
              <a:t>s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B6151E1-2656-4AAE-9830-C8034F0EA033}"/>
              </a:ext>
            </a:extLst>
          </p:cNvPr>
          <p:cNvSpPr/>
          <p:nvPr/>
        </p:nvSpPr>
        <p:spPr>
          <a:xfrm>
            <a:off x="553402" y="2025588"/>
            <a:ext cx="1322827" cy="16946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95224220-64FC-4CB9-B20D-9ED0019409D1}"/>
              </a:ext>
            </a:extLst>
          </p:cNvPr>
          <p:cNvSpPr txBox="1"/>
          <p:nvPr/>
        </p:nvSpPr>
        <p:spPr>
          <a:xfrm>
            <a:off x="6995147" y="5517137"/>
            <a:ext cx="1181100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30" dirty="0">
                <a:latin typeface="Calibri"/>
                <a:cs typeface="Calibri"/>
              </a:rPr>
              <a:t>n</a:t>
            </a:r>
            <a:r>
              <a:rPr sz="1600" spc="-35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dirty="0">
                <a:latin typeface="Calibri"/>
                <a:cs typeface="Calibri"/>
              </a:rPr>
              <a:t>: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Goo</a:t>
            </a:r>
            <a:r>
              <a:rPr sz="1600" spc="10" dirty="0">
                <a:latin typeface="Calibri"/>
                <a:cs typeface="Calibri"/>
              </a:rPr>
              <a:t>g</a:t>
            </a:r>
            <a:r>
              <a:rPr sz="1600" spc="-10" dirty="0">
                <a:latin typeface="Calibri"/>
                <a:cs typeface="Calibri"/>
              </a:rPr>
              <a:t>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Seta: para a Direita 9">
            <a:hlinkClick r:id="rId6" action="ppaction://hlinksldjump"/>
            <a:extLst>
              <a:ext uri="{FF2B5EF4-FFF2-40B4-BE49-F238E27FC236}">
                <a16:creationId xmlns:a16="http://schemas.microsoft.com/office/drawing/2014/main" id="{1979EC7E-A6CA-42A8-A22C-D1FE5B74F148}"/>
              </a:ext>
            </a:extLst>
          </p:cNvPr>
          <p:cNvSpPr/>
          <p:nvPr/>
        </p:nvSpPr>
        <p:spPr>
          <a:xfrm rot="10800000">
            <a:off x="762000" y="60198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838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4491</Words>
  <Application>Microsoft Office PowerPoint</Application>
  <PresentationFormat>Apresentação na tela (4:3)</PresentationFormat>
  <Paragraphs>660</Paragraphs>
  <Slides>84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84</vt:i4>
      </vt:variant>
    </vt:vector>
  </HeadingPairs>
  <TitlesOfParts>
    <vt:vector size="95" baseType="lpstr">
      <vt:lpstr>Arial</vt:lpstr>
      <vt:lpstr>Arial Black</vt:lpstr>
      <vt:lpstr>BankGothic Lt BT</vt:lpstr>
      <vt:lpstr>Calibri</vt:lpstr>
      <vt:lpstr>Calibri Light</vt:lpstr>
      <vt:lpstr>Cambria Math</vt:lpstr>
      <vt:lpstr>Constantia</vt:lpstr>
      <vt:lpstr>FrutigerLTPro-BoldCn</vt:lpstr>
      <vt:lpstr>Wingdings</vt:lpstr>
      <vt:lpstr>Office Theme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Teodolitos</vt:lpstr>
      <vt:lpstr>Estações Totais</vt:lpstr>
      <vt:lpstr>Níveis</vt:lpstr>
      <vt:lpstr>Apresentação do PowerPoint</vt:lpstr>
      <vt:lpstr>Laser Scaner</vt:lpstr>
      <vt:lpstr>Ecobatímetro</vt:lpstr>
      <vt:lpstr>Drones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SERVIÇOS PRELIMINARES</dc:title>
  <dc:creator>vd</dc:creator>
  <cp:lastModifiedBy>Thiago Blunck Rezende Moreira</cp:lastModifiedBy>
  <cp:revision>53</cp:revision>
  <dcterms:created xsi:type="dcterms:W3CDTF">2021-03-19T08:06:05Z</dcterms:created>
  <dcterms:modified xsi:type="dcterms:W3CDTF">2023-08-31T20:37:09Z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2014-02-09T00:00:00Z</vt:filetime>
  </property>
  <property fmtid="{D5CDD505-2E9C-101B-9397-08002B2CF9AE}" pid="3" name="LastSaved">
    <vt:filetime>2021-03-19T00:00:00Z</vt:filetime>
  </property>
</Properties>
</file>